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63" r:id="rId2"/>
    <p:sldMasterId id="2147483689" r:id="rId3"/>
  </p:sldMasterIdLst>
  <p:notesMasterIdLst>
    <p:notesMasterId r:id="rId8"/>
  </p:notesMasterIdLst>
  <p:handoutMasterIdLst>
    <p:handoutMasterId r:id="rId9"/>
  </p:handoutMasterIdLst>
  <p:sldIdLst>
    <p:sldId id="493" r:id="rId4"/>
    <p:sldId id="511" r:id="rId5"/>
    <p:sldId id="501" r:id="rId6"/>
    <p:sldId id="503" r:id="rId7"/>
  </p:sldIdLst>
  <p:sldSz cx="9906000" cy="6858000" type="A4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9F"/>
    <a:srgbClr val="39B54A"/>
    <a:srgbClr val="003399"/>
    <a:srgbClr val="000099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23105" autoAdjust="0"/>
    <p:restoredTop sz="82857" autoAdjust="0"/>
  </p:normalViewPr>
  <p:slideViewPr>
    <p:cSldViewPr showGuides="1">
      <p:cViewPr>
        <p:scale>
          <a:sx n="70" d="100"/>
          <a:sy n="70" d="100"/>
        </p:scale>
        <p:origin x="-2362" y="-274"/>
      </p:cViewPr>
      <p:guideLst>
        <p:guide orient="horz" pos="663"/>
        <p:guide orient="horz" pos="981"/>
        <p:guide pos="262"/>
        <p:guide pos="59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B04BC-A978-4A24-A858-BEACA54524ED}" type="datetimeFigureOut">
              <a:rPr lang="en-GB" smtClean="0"/>
              <a:t>15/02/2016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ACC5B-C731-430B-8F93-30024FC706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10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D9FF0-5350-4F1F-9020-270905241ED1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E294D-F667-4474-B0E9-A27B59431C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8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E294D-F667-4474-B0E9-A27B59431CC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3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2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53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1052513"/>
            <a:ext cx="210502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4" y="1052513"/>
            <a:ext cx="616267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00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65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48" y="525677"/>
            <a:ext cx="3525004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06" y="1790716"/>
            <a:ext cx="8915400" cy="14280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3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7" y="4406917"/>
            <a:ext cx="9393597" cy="6155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99139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809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48" y="525677"/>
            <a:ext cx="3525004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706" y="1790700"/>
            <a:ext cx="4375150" cy="2339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3956" y="1790700"/>
            <a:ext cx="4375150" cy="2339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409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77"/>
            <a:ext cx="3525004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870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91"/>
            <a:ext cx="4376870" cy="16619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805543"/>
            <a:ext cx="4378590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91"/>
            <a:ext cx="4378590" cy="16619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959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48" y="525677"/>
            <a:ext cx="3525004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93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660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27339"/>
            <a:ext cx="3525004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9"/>
            <a:ext cx="5537729" cy="2191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480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11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5059577"/>
            <a:ext cx="3525004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9678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48" y="525677"/>
            <a:ext cx="3525004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3058" y="1790700"/>
            <a:ext cx="8076057" cy="1125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0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6826" y="528638"/>
            <a:ext cx="307777" cy="35250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87426" y="528638"/>
            <a:ext cx="1674305" cy="238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29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3525004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2"/>
            <a:ext cx="6934200" cy="24622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5392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_green_emotion_kl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5781" y="5948363"/>
            <a:ext cx="164928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2679316"/>
            <a:ext cx="9906000" cy="27699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en-US" sz="1800" smtClean="0">
              <a:solidFill>
                <a:srgbClr val="000000"/>
              </a:solidFill>
            </a:endParaRPr>
          </a:p>
        </p:txBody>
      </p:sp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7551606" y="5942013"/>
            <a:ext cx="1828138" cy="692150"/>
            <a:chOff x="4391" y="3743"/>
            <a:chExt cx="1063" cy="436"/>
          </a:xfrm>
        </p:grpSpPr>
        <p:pic>
          <p:nvPicPr>
            <p:cNvPr id="5" name="Picture 9" descr="EC_FP7-coo-RGB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2" y="3821"/>
              <a:ext cx="422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EC_logo_ce-en-rvb-lr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3743"/>
              <a:ext cx="62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59075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3706" y="1790702"/>
            <a:ext cx="8915400" cy="142808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48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13667203" cy="6155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4099125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92881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3706" y="1790700"/>
            <a:ext cx="4375150" cy="2339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3956" y="1790700"/>
            <a:ext cx="4375150" cy="2339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15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1109863"/>
            <a:ext cx="5296322" cy="30777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436211"/>
            <a:ext cx="4376870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7"/>
            <a:ext cx="4376870" cy="2031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2" y="1436211"/>
            <a:ext cx="4378590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2" y="2174877"/>
            <a:ext cx="4378590" cy="2031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83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5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6840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84026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1127325"/>
            <a:ext cx="5296322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2683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30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731731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5059563"/>
            <a:ext cx="5296322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7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0561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8164" y="1790700"/>
            <a:ext cx="9060942" cy="112553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7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26818" y="528638"/>
            <a:ext cx="307777" cy="529632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1191" y="528638"/>
            <a:ext cx="1920526" cy="23876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151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948" y="525663"/>
            <a:ext cx="5296322" cy="30777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43706" y="1790702"/>
            <a:ext cx="4375150" cy="142808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3956" y="1790702"/>
            <a:ext cx="4375150" cy="142808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60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948" y="525663"/>
            <a:ext cx="5296322" cy="30777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43706" y="1790702"/>
            <a:ext cx="8915400" cy="246221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377688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948" y="525663"/>
            <a:ext cx="5296322" cy="30777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53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2" y="2347913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2347913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88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06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24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31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23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58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image" Target="../media/image7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1052519"/>
            <a:ext cx="84201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347913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"/>
            <a:ext cx="9906000" cy="6515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4163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rgbClr val="0000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000099"/>
          </a:solidFill>
          <a:latin typeface="+mn-lt"/>
        </a:defRPr>
      </a:lvl3pPr>
      <a:lvl4pPr marL="1598613" indent="-225425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rgbClr val="0000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Green_eMotion_streifen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525667"/>
            <a:ext cx="5296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790700"/>
            <a:ext cx="89154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pic>
        <p:nvPicPr>
          <p:cNvPr id="14341" name="Picture 9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0313" y="6138869"/>
            <a:ext cx="598488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0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03"/>
          <a:stretch>
            <a:fillRect/>
          </a:stretch>
        </p:blipFill>
        <p:spPr bwMode="auto">
          <a:xfrm>
            <a:off x="8002588" y="6138869"/>
            <a:ext cx="74771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73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6213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2pPr>
      <a:lvl3pPr marL="719138" indent="-184150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3pPr>
      <a:lvl4pPr marL="1074738" indent="-176213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4pPr>
      <a:lvl5pPr marL="1439863" indent="-185738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5pPr>
      <a:lvl6pPr marL="18970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6pPr>
      <a:lvl7pPr marL="23542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7pPr>
      <a:lvl8pPr marL="28114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8pPr>
      <a:lvl9pPr marL="32686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een_eMotion_streifen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9948" y="525663"/>
            <a:ext cx="52963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3706" y="1790700"/>
            <a:ext cx="89154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26508" y="6332541"/>
            <a:ext cx="951045" cy="2746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de-DE" sz="1200" smtClean="0">
                <a:solidFill>
                  <a:srgbClr val="8CC63F"/>
                </a:solidFill>
              </a:rPr>
              <a:t>Page </a:t>
            </a:r>
            <a:fld id="{7EABEAE8-63B1-4196-A8EA-FA85DC33B04F}" type="slidenum">
              <a:rPr lang="de-DE" sz="1200" smtClean="0">
                <a:solidFill>
                  <a:srgbClr val="8CC63F"/>
                </a:solidFill>
              </a:rPr>
              <a:pPr>
                <a:defRPr/>
              </a:pPr>
              <a:t>‹#›</a:t>
            </a:fld>
            <a:endParaRPr lang="de-DE" sz="1200" smtClean="0">
              <a:solidFill>
                <a:srgbClr val="8CC63F"/>
              </a:solidFill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1869415" y="6332541"/>
            <a:ext cx="1608005" cy="2746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de-DE" sz="1200" dirty="0" err="1" smtClean="0">
                <a:solidFill>
                  <a:srgbClr val="8CC63F"/>
                </a:solidFill>
              </a:rPr>
              <a:t>January</a:t>
            </a:r>
            <a:r>
              <a:rPr lang="de-DE" sz="1200" dirty="0" smtClean="0">
                <a:solidFill>
                  <a:srgbClr val="8CC63F"/>
                </a:solidFill>
              </a:rPr>
              <a:t> 2014</a:t>
            </a:r>
          </a:p>
        </p:txBody>
      </p:sp>
      <p:grpSp>
        <p:nvGrpSpPr>
          <p:cNvPr id="1031" name="Group 9"/>
          <p:cNvGrpSpPr>
            <a:grpSpLocks/>
          </p:cNvGrpSpPr>
          <p:nvPr userDrawn="1"/>
        </p:nvGrpSpPr>
        <p:grpSpPr bwMode="auto">
          <a:xfrm>
            <a:off x="7632437" y="5932488"/>
            <a:ext cx="1828139" cy="692150"/>
            <a:chOff x="4391" y="3743"/>
            <a:chExt cx="1063" cy="436"/>
          </a:xfrm>
        </p:grpSpPr>
        <p:pic>
          <p:nvPicPr>
            <p:cNvPr id="1032" name="Picture 10" descr="EC_FP7-coo-RGB"/>
            <p:cNvPicPr>
              <a:picLocks noChangeAspect="1" noChangeArrowheads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2" y="3821"/>
              <a:ext cx="422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11" descr="EC_logo_ce-en-rvb-lr"/>
            <p:cNvPicPr>
              <a:picLocks noChangeAspect="1" noChangeArrowheads="1"/>
            </p:cNvPicPr>
            <p:nvPr userDrawn="1"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3743"/>
              <a:ext cx="627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0961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2pPr>
      <a:lvl3pPr marL="719138" indent="-1841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3pPr>
      <a:lvl4pPr marL="1074738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4pPr>
      <a:lvl5pPr marL="1439863" indent="-185738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5pPr>
      <a:lvl6pPr marL="18970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6pPr>
      <a:lvl7pPr marL="23542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7pPr>
      <a:lvl8pPr marL="28114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8pPr>
      <a:lvl9pPr marL="3268663" indent="-185738" algn="l" rtl="0" fontAlgn="base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■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0552" y="1412776"/>
            <a:ext cx="8420100" cy="2520279"/>
          </a:xfrm>
        </p:spPr>
        <p:txBody>
          <a:bodyPr/>
          <a:lstStyle/>
          <a:p>
            <a:r>
              <a:rPr lang="en-GB" sz="4000" dirty="0"/>
              <a:t>EURELECTRIC’s vision about the </a:t>
            </a:r>
            <a:r>
              <a:rPr lang="en-GB" sz="4000" dirty="0" smtClean="0"/>
              <a:t>evolving role of </a:t>
            </a:r>
            <a:r>
              <a:rPr lang="en-GB" sz="4000" dirty="0"/>
              <a:t>Distribution System Operators (DSOs)</a:t>
            </a:r>
            <a:br>
              <a:rPr lang="en-GB" sz="4000" dirty="0"/>
            </a:b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6616" y="4509120"/>
            <a:ext cx="6934200" cy="1752600"/>
          </a:xfrm>
        </p:spPr>
        <p:txBody>
          <a:bodyPr/>
          <a:lstStyle/>
          <a:p>
            <a:r>
              <a:rPr lang="en-GB" sz="2400" dirty="0" smtClean="0">
                <a:latin typeface="Kartika" panose="02020503030404060203" pitchFamily="18" charset="0"/>
                <a:cs typeface="Kartika" panose="02020503030404060203" pitchFamily="18" charset="0"/>
              </a:rPr>
              <a:t>Frank Mitchell</a:t>
            </a:r>
          </a:p>
          <a:p>
            <a:r>
              <a:rPr lang="en-GB" sz="2400" dirty="0" smtClean="0">
                <a:latin typeface="Kartika" panose="02020503030404060203" pitchFamily="18" charset="0"/>
                <a:cs typeface="Kartika" panose="02020503030404060203" pitchFamily="18" charset="0"/>
              </a:rPr>
              <a:t>EURELECTRIC</a:t>
            </a:r>
          </a:p>
          <a:p>
            <a:r>
              <a:rPr lang="en-GB" sz="2400" dirty="0" smtClean="0">
                <a:latin typeface="Kartika" panose="02020503030404060203" pitchFamily="18" charset="0"/>
                <a:cs typeface="Kartika" panose="02020503030404060203" pitchFamily="18" charset="0"/>
              </a:rPr>
              <a:t>23 February 2016</a:t>
            </a:r>
            <a:endParaRPr lang="en-GB" sz="2400" dirty="0">
              <a:latin typeface="Kartika" panose="02020503030404060203" pitchFamily="18" charset="0"/>
              <a:cs typeface="Kartika" panose="0202050303040406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 bwMode="auto">
          <a:xfrm>
            <a:off x="157903" y="908720"/>
            <a:ext cx="9317714" cy="93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BE" altLang="fr-FR" sz="2800" dirty="0" smtClean="0"/>
              <a:t/>
            </a:r>
            <a:br>
              <a:rPr lang="fr-BE" altLang="fr-FR" sz="2800" dirty="0" smtClean="0"/>
            </a:br>
            <a:r>
              <a:rPr lang="fr-BE" altLang="fr-FR" sz="3200" dirty="0" err="1" smtClean="0">
                <a:solidFill>
                  <a:srgbClr val="003399"/>
                </a:solidFill>
                <a:latin typeface="Calibri" panose="020F0502020204030204" pitchFamily="34" charset="0"/>
              </a:rPr>
              <a:t>Ninety</a:t>
            </a:r>
            <a:r>
              <a:rPr lang="fr-BE" altLang="fr-FR" sz="32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-five percent of </a:t>
            </a:r>
            <a:r>
              <a:rPr lang="fr-BE" altLang="fr-FR" sz="3200" dirty="0" err="1" smtClean="0">
                <a:solidFill>
                  <a:srgbClr val="003399"/>
                </a:solidFill>
                <a:latin typeface="Calibri" panose="020F0502020204030204" pitchFamily="34" charset="0"/>
              </a:rPr>
              <a:t>currently</a:t>
            </a:r>
            <a:r>
              <a:rPr lang="fr-BE" altLang="fr-FR" sz="32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>
                <a:solidFill>
                  <a:srgbClr val="003399"/>
                </a:solidFill>
                <a:latin typeface="Calibri" panose="020F0502020204030204" pitchFamily="34" charset="0"/>
              </a:rPr>
              <a:t>installed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>
                <a:solidFill>
                  <a:srgbClr val="003399"/>
                </a:solidFill>
                <a:latin typeface="Calibri" panose="020F0502020204030204" pitchFamily="34" charset="0"/>
              </a:rPr>
              <a:t>photovoltaics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>
                <a:solidFill>
                  <a:srgbClr val="003399"/>
                </a:solidFill>
                <a:latin typeface="Calibri" panose="020F0502020204030204" pitchFamily="34" charset="0"/>
              </a:rPr>
              <a:t>capacity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>
                <a:solidFill>
                  <a:srgbClr val="003399"/>
                </a:solidFill>
                <a:latin typeface="Calibri" panose="020F0502020204030204" pitchFamily="34" charset="0"/>
              </a:rPr>
              <a:t>is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>
                <a:solidFill>
                  <a:srgbClr val="003399"/>
                </a:solidFill>
                <a:latin typeface="Calibri" panose="020F0502020204030204" pitchFamily="34" charset="0"/>
              </a:rPr>
              <a:t>connected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 </a:t>
            </a:r>
            <a:r>
              <a:rPr lang="fr-BE" altLang="fr-FR" sz="3200" dirty="0" err="1" smtClean="0">
                <a:solidFill>
                  <a:srgbClr val="003399"/>
                </a:solidFill>
                <a:latin typeface="Calibri" panose="020F0502020204030204" pitchFamily="34" charset="0"/>
              </a:rPr>
              <a:t>either</a:t>
            </a:r>
            <a:r>
              <a:rPr lang="fr-BE" altLang="fr-FR" sz="32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 in LV 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(60%) </a:t>
            </a:r>
            <a:r>
              <a:rPr lang="fr-BE" altLang="fr-FR" sz="32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or MV </a:t>
            </a:r>
            <a:r>
              <a:rPr lang="fr-BE" altLang="fr-FR" sz="3200" dirty="0">
                <a:solidFill>
                  <a:srgbClr val="003399"/>
                </a:solidFill>
                <a:latin typeface="Calibri" panose="020F0502020204030204" pitchFamily="34" charset="0"/>
              </a:rPr>
              <a:t>(35</a:t>
            </a:r>
            <a:r>
              <a:rPr lang="fr-BE" altLang="fr-FR" sz="32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%)</a:t>
            </a:r>
            <a:r>
              <a:rPr lang="en-GB" sz="2800" dirty="0">
                <a:solidFill>
                  <a:srgbClr val="003399"/>
                </a:solidFill>
                <a:latin typeface="Calibri" panose="020F0502020204030204" pitchFamily="34" charset="0"/>
              </a:rPr>
              <a:t/>
            </a:r>
            <a:br>
              <a:rPr lang="en-GB" sz="2800" dirty="0">
                <a:solidFill>
                  <a:srgbClr val="003399"/>
                </a:solidFill>
                <a:latin typeface="Calibri" panose="020F0502020204030204" pitchFamily="34" charset="0"/>
              </a:rPr>
            </a:br>
            <a:endParaRPr lang="en-GB" sz="2800" dirty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190" y="2061741"/>
            <a:ext cx="4824412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00472" y="6479758"/>
            <a:ext cx="2489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fr-FR" sz="1400" b="1" dirty="0">
                <a:solidFill>
                  <a:srgbClr val="00B050"/>
                </a:solidFill>
                <a:latin typeface="Calibri" panose="020F0502020204030204" pitchFamily="34" charset="0"/>
              </a:rPr>
              <a:t>Source: EPIA, 2012</a:t>
            </a:r>
          </a:p>
        </p:txBody>
      </p:sp>
      <p:pic>
        <p:nvPicPr>
          <p:cNvPr id="10" name="Picture 9" descr="C:\Users\pmandatova\Pictures\WORK\enel energy flows.PNG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2568" y="2853534"/>
            <a:ext cx="4635529" cy="2887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5269416" y="5895601"/>
            <a:ext cx="2489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fr-FR" sz="1400" b="1" dirty="0">
                <a:solidFill>
                  <a:srgbClr val="00B050"/>
                </a:solidFill>
                <a:latin typeface="Calibri" panose="020F0502020204030204" pitchFamily="34" charset="0"/>
              </a:rPr>
              <a:t>Source: </a:t>
            </a:r>
            <a:r>
              <a:rPr lang="en-GB" altLang="fr-FR" sz="1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ENEL, 2013</a:t>
            </a:r>
            <a:endParaRPr lang="en-GB" altLang="fr-FR" sz="14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12568" y="2349479"/>
            <a:ext cx="48809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44427"/>
            <a:r>
              <a:rPr lang="en-US" sz="1800" b="1" dirty="0" smtClean="0">
                <a:solidFill>
                  <a:srgbClr val="00B050"/>
                </a:solidFill>
                <a:ea typeface="ヒラギノ角ゴ Pro W6"/>
                <a:cs typeface="ヒラギノ角ゴ Pro W6"/>
              </a:rPr>
              <a:t>Italy: Energy Flows </a:t>
            </a:r>
            <a:r>
              <a:rPr lang="en-US" sz="1800" b="1" dirty="0">
                <a:solidFill>
                  <a:srgbClr val="00B050"/>
                </a:solidFill>
                <a:ea typeface="ヒラギノ角ゴ Pro W6"/>
                <a:cs typeface="ヒラギノ角ゴ Pro W6"/>
              </a:rPr>
              <a:t>at TSO-DSO boundary</a:t>
            </a:r>
          </a:p>
        </p:txBody>
      </p:sp>
    </p:spTree>
    <p:extLst>
      <p:ext uri="{BB962C8B-B14F-4D97-AF65-F5344CB8AC3E}">
        <p14:creationId xmlns:p14="http://schemas.microsoft.com/office/powerpoint/2010/main" val="5743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145016" cy="3024336"/>
          </a:xfrm>
        </p:spPr>
        <p:txBody>
          <a:bodyPr/>
          <a:lstStyle/>
          <a:p>
            <a:pPr algn="just"/>
            <a:r>
              <a:rPr lang="en-GB" sz="3200" dirty="0" smtClean="0"/>
              <a:t>DSOs </a:t>
            </a:r>
            <a:r>
              <a:rPr lang="en-GB" sz="3200" dirty="0"/>
              <a:t>are adapting to an evolving energy market by implementing changes in the way </a:t>
            </a:r>
            <a:r>
              <a:rPr lang="en-GB" sz="3200" dirty="0" smtClean="0"/>
              <a:t>they operate </a:t>
            </a:r>
            <a:r>
              <a:rPr lang="en-GB" sz="3200" dirty="0"/>
              <a:t>and plan </a:t>
            </a:r>
            <a:r>
              <a:rPr lang="en-GB" sz="3200" dirty="0" smtClean="0"/>
              <a:t>their networks </a:t>
            </a:r>
            <a:br>
              <a:rPr lang="en-GB" sz="3200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32920" y="2733749"/>
            <a:ext cx="5616625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 smtClean="0">
              <a:solidFill>
                <a:srgbClr val="39B54A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39B54A"/>
                </a:solidFill>
              </a:rPr>
              <a:t>DSOs </a:t>
            </a:r>
            <a:r>
              <a:rPr lang="en-GB" sz="2400" b="1" dirty="0">
                <a:solidFill>
                  <a:srgbClr val="39B54A"/>
                </a:solidFill>
              </a:rPr>
              <a:t>are already </a:t>
            </a:r>
            <a:r>
              <a:rPr lang="en-GB" sz="2400" b="1" dirty="0" smtClean="0">
                <a:solidFill>
                  <a:srgbClr val="39B54A"/>
                </a:solidFill>
              </a:rPr>
              <a:t>implementing </a:t>
            </a:r>
            <a:r>
              <a:rPr lang="en-GB" sz="2400" b="1" dirty="0">
                <a:solidFill>
                  <a:srgbClr val="39B54A"/>
                </a:solidFill>
              </a:rPr>
              <a:t>active (network or system) management </a:t>
            </a:r>
            <a:r>
              <a:rPr lang="en-GB" sz="2400" b="1" dirty="0" smtClean="0">
                <a:solidFill>
                  <a:srgbClr val="39B54A"/>
                </a:solidFill>
              </a:rPr>
              <a:t>solutions</a:t>
            </a:r>
          </a:p>
          <a:p>
            <a:endParaRPr lang="en-GB" sz="2400" b="1" dirty="0">
              <a:solidFill>
                <a:srgbClr val="39B54A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b="1" dirty="0" smtClean="0">
                <a:solidFill>
                  <a:srgbClr val="39B54A"/>
                </a:solidFill>
              </a:rPr>
              <a:t>DSOs should support </a:t>
            </a:r>
            <a:r>
              <a:rPr lang="en-GB" sz="2400" b="1" dirty="0">
                <a:solidFill>
                  <a:srgbClr val="39B54A"/>
                </a:solidFill>
              </a:rPr>
              <a:t>evolving energy systems at local and regional level </a:t>
            </a:r>
            <a:endParaRPr lang="en-GB" sz="2400" b="1" dirty="0" smtClean="0">
              <a:solidFill>
                <a:srgbClr val="39B54A"/>
              </a:solidFill>
            </a:endParaRP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70" y="3147332"/>
            <a:ext cx="37909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98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72" y="404664"/>
            <a:ext cx="9505056" cy="3744416"/>
          </a:xfrm>
        </p:spPr>
        <p:txBody>
          <a:bodyPr/>
          <a:lstStyle/>
          <a:p>
            <a:r>
              <a:rPr lang="en-GB" sz="3200" dirty="0" smtClean="0"/>
              <a:t>Energy </a:t>
            </a:r>
            <a:r>
              <a:rPr lang="en-GB" sz="3200" dirty="0"/>
              <a:t>regulators should </a:t>
            </a:r>
            <a:r>
              <a:rPr lang="en-GB" sz="3200" dirty="0">
                <a:solidFill>
                  <a:srgbClr val="39B54A"/>
                </a:solidFill>
              </a:rPr>
              <a:t>recognise the broadening role of DSOs </a:t>
            </a:r>
            <a:r>
              <a:rPr lang="en-GB" sz="3200" dirty="0"/>
              <a:t>as neutral market </a:t>
            </a:r>
            <a:r>
              <a:rPr lang="en-GB" sz="3200" dirty="0" smtClean="0"/>
              <a:t>facilitators and </a:t>
            </a:r>
            <a:r>
              <a:rPr lang="en-GB" sz="3200" dirty="0">
                <a:solidFill>
                  <a:srgbClr val="39B54A"/>
                </a:solidFill>
              </a:rPr>
              <a:t>encourage efficient technological innovation </a:t>
            </a:r>
            <a:r>
              <a:rPr lang="en-GB" sz="3200" dirty="0"/>
              <a:t>in the move towards smarter </a:t>
            </a:r>
            <a:r>
              <a:rPr lang="en-GB" sz="3200" dirty="0" smtClean="0"/>
              <a:t>distribution networks 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904" y="3652329"/>
            <a:ext cx="2437805" cy="261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00">
  <a:themeElements>
    <a:clrScheme name="PowerPoint Eurelectr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Eurelectri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Eurelectr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Eurelectric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Eurelectric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A6A8A9"/>
      </a:dk2>
      <a:lt2>
        <a:srgbClr val="FFFFFF"/>
      </a:lt2>
      <a:accent1>
        <a:srgbClr val="8CC63F"/>
      </a:accent1>
      <a:accent2>
        <a:srgbClr val="00967B"/>
      </a:accent2>
      <a:accent3>
        <a:srgbClr val="FFFFFF"/>
      </a:accent3>
      <a:accent4>
        <a:srgbClr val="000000"/>
      </a:accent4>
      <a:accent5>
        <a:srgbClr val="C5DFAF"/>
      </a:accent5>
      <a:accent6>
        <a:srgbClr val="00876F"/>
      </a:accent6>
      <a:hlink>
        <a:srgbClr val="FDC200"/>
      </a:hlink>
      <a:folHlink>
        <a:srgbClr val="EF7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A6A8A9"/>
        </a:dk2>
        <a:lt2>
          <a:srgbClr val="FFFFFF"/>
        </a:lt2>
        <a:accent1>
          <a:srgbClr val="8CC63F"/>
        </a:accent1>
        <a:accent2>
          <a:srgbClr val="00967B"/>
        </a:accent2>
        <a:accent3>
          <a:srgbClr val="FFFFFF"/>
        </a:accent3>
        <a:accent4>
          <a:srgbClr val="000000"/>
        </a:accent4>
        <a:accent5>
          <a:srgbClr val="C5DFAF"/>
        </a:accent5>
        <a:accent6>
          <a:srgbClr val="00876F"/>
        </a:accent6>
        <a:hlink>
          <a:srgbClr val="FDC200"/>
        </a:hlink>
        <a:folHlink>
          <a:srgbClr val="EF7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enutzerdefiniertes Design">
  <a:themeElements>
    <a:clrScheme name="Benutzerdefiniertes Design 1">
      <a:dk1>
        <a:srgbClr val="000000"/>
      </a:dk1>
      <a:lt1>
        <a:srgbClr val="FFFFFF"/>
      </a:lt1>
      <a:dk2>
        <a:srgbClr val="A6A8A9"/>
      </a:dk2>
      <a:lt2>
        <a:srgbClr val="FFFFFF"/>
      </a:lt2>
      <a:accent1>
        <a:srgbClr val="8CC63F"/>
      </a:accent1>
      <a:accent2>
        <a:srgbClr val="00967B"/>
      </a:accent2>
      <a:accent3>
        <a:srgbClr val="FFFFFF"/>
      </a:accent3>
      <a:accent4>
        <a:srgbClr val="000000"/>
      </a:accent4>
      <a:accent5>
        <a:srgbClr val="C5DFAF"/>
      </a:accent5>
      <a:accent6>
        <a:srgbClr val="00876F"/>
      </a:accent6>
      <a:hlink>
        <a:srgbClr val="FDC200"/>
      </a:hlink>
      <a:folHlink>
        <a:srgbClr val="EF7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A6A8A9"/>
        </a:dk2>
        <a:lt2>
          <a:srgbClr val="FFFFFF"/>
        </a:lt2>
        <a:accent1>
          <a:srgbClr val="8CC63F"/>
        </a:accent1>
        <a:accent2>
          <a:srgbClr val="00967B"/>
        </a:accent2>
        <a:accent3>
          <a:srgbClr val="FFFFFF"/>
        </a:accent3>
        <a:accent4>
          <a:srgbClr val="000000"/>
        </a:accent4>
        <a:accent5>
          <a:srgbClr val="C5DFAF"/>
        </a:accent5>
        <a:accent6>
          <a:srgbClr val="00876F"/>
        </a:accent6>
        <a:hlink>
          <a:srgbClr val="FDC200"/>
        </a:hlink>
        <a:folHlink>
          <a:srgbClr val="EF7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00</Template>
  <TotalTime>1727</TotalTime>
  <Words>105</Words>
  <Application>Microsoft Office PowerPoint</Application>
  <PresentationFormat>A4 Paper (210x297 mm)</PresentationFormat>
  <Paragraphs>15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PowerPoint Template 00</vt:lpstr>
      <vt:lpstr>Benutzerdefiniertes Design</vt:lpstr>
      <vt:lpstr>1_Benutzerdefiniertes Design</vt:lpstr>
      <vt:lpstr>EURELECTRIC’s vision about the evolving role of Distribution System Operators (DSOs) </vt:lpstr>
      <vt:lpstr>PowerPoint Presentation</vt:lpstr>
      <vt:lpstr>DSOs are adapting to an evolving energy market by implementing changes in the way they operate and plan their networks   </vt:lpstr>
      <vt:lpstr>Energy regulators should recognise the broadening role of DSOs as neutral market facilitators and encourage efficient technological innovation in the move towards smarter distribution networks </vt:lpstr>
    </vt:vector>
  </TitlesOfParts>
  <Company>Eurelectric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DSO Committee Meeting</dc:title>
  <dc:creator>Ann STRZELCZYK</dc:creator>
  <cp:lastModifiedBy>Gian Carlo SCARSI</cp:lastModifiedBy>
  <cp:revision>372</cp:revision>
  <cp:lastPrinted>2015-11-09T16:41:13Z</cp:lastPrinted>
  <dcterms:created xsi:type="dcterms:W3CDTF">2014-06-11T12:38:38Z</dcterms:created>
  <dcterms:modified xsi:type="dcterms:W3CDTF">2016-02-15T16:45:32Z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