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9"/>
  </p:notesMasterIdLst>
  <p:handoutMasterIdLst>
    <p:handoutMasterId r:id="rId20"/>
  </p:handoutMasterIdLst>
  <p:sldIdLst>
    <p:sldId id="256" r:id="rId6"/>
    <p:sldId id="269" r:id="rId7"/>
    <p:sldId id="279" r:id="rId8"/>
    <p:sldId id="270" r:id="rId9"/>
    <p:sldId id="280" r:id="rId10"/>
    <p:sldId id="271" r:id="rId11"/>
    <p:sldId id="272" r:id="rId12"/>
    <p:sldId id="273" r:id="rId13"/>
    <p:sldId id="278" r:id="rId14"/>
    <p:sldId id="275" r:id="rId15"/>
    <p:sldId id="282" r:id="rId16"/>
    <p:sldId id="276" r:id="rId17"/>
    <p:sldId id="257" r:id="rId18"/>
  </p:sldIdLst>
  <p:sldSz cx="9144000" cy="6858000" type="screen4x3"/>
  <p:notesSz cx="6858000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66CF"/>
    <a:srgbClr val="3E6FD2"/>
    <a:srgbClr val="2D5EC1"/>
    <a:srgbClr val="BDDEFF"/>
    <a:srgbClr val="99CCFF"/>
    <a:srgbClr val="808080"/>
    <a:srgbClr val="FFD624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714" autoAdjust="0"/>
  </p:normalViewPr>
  <p:slideViewPr>
    <p:cSldViewPr>
      <p:cViewPr varScale="1">
        <p:scale>
          <a:sx n="56" d="100"/>
          <a:sy n="56" d="100"/>
        </p:scale>
        <p:origin x="-155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54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852" y="0"/>
            <a:ext cx="297254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4"/>
            <a:ext cx="297254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852" y="9428164"/>
            <a:ext cx="297254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809494DD-0894-47ED-BE1B-0D3B6D2E21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8210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54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852" y="0"/>
            <a:ext cx="297254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480" y="4714876"/>
            <a:ext cx="5487041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4"/>
            <a:ext cx="297254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852" y="9428164"/>
            <a:ext cx="297254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025EF32-7DE0-4A2D-B081-2C824387DF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61248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5EF32-7DE0-4A2D-B081-2C824387DF1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07208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5EF32-7DE0-4A2D-B081-2C824387DF1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19739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5EF32-7DE0-4A2D-B081-2C824387DF1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86942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5EF32-7DE0-4A2D-B081-2C824387DF1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173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5EF32-7DE0-4A2D-B081-2C824387DF1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3047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5EF32-7DE0-4A2D-B081-2C824387DF1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9770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5EF32-7DE0-4A2D-B081-2C824387DF1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8657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5EF32-7DE0-4A2D-B081-2C824387DF1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7462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5EF32-7DE0-4A2D-B081-2C824387DF1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5926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5EF32-7DE0-4A2D-B081-2C824387DF1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7787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5EF32-7DE0-4A2D-B081-2C824387DF1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7787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25EF32-7DE0-4A2D-B081-2C824387DF1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1973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7" name="Picture 24" descr="box-fr-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6669088"/>
            <a:ext cx="57467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i="1" dirty="0"/>
              <a:t>Justice and Consumers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altLang="en-US" noProof="0" smtClean="0"/>
              <a:t>Title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altLang="en-US" noProof="0" smtClean="0"/>
              <a:t>Subtitle</a:t>
            </a:r>
            <a:endParaRPr lang="en-GB" altLang="en-US" noProof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1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AAD20D7-41B0-4DD7-81A4-8BD8EB3468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575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4EAF0-FE91-4A96-86AE-ECD402029E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701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78FA3-3E4C-4B88-AA49-728AC27D29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0077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67445-6FD1-4D4F-A170-EF33C524ED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8942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47FA9-8AEF-47DE-AE4C-FC1DE5EA4D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7601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FAF6F-D230-4729-A2CC-1F790E1EFE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2659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F312D-A659-49C1-9485-FB47DD302C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3013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8DBDC-40D5-490E-B218-764FDFCEC8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999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2F6CE-8C56-46DC-B5B4-0F6BE56D9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602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8E4B0-AE99-44EA-9EF7-1EC13A002C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1595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85957-0DBA-44F5-97BC-69A783A34A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89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AA0D06A-6532-4FB2-AB1B-0A62DC4D07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i="1" dirty="0"/>
              <a:t>Justice and Consumers</a:t>
            </a:r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iming>
    <p:tnLst>
      <p:par>
        <p:cTn id="1" dur="indefinite" restart="never" nodeType="tmRoot"/>
      </p:par>
    </p:tnLst>
  </p:timing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557338"/>
            <a:ext cx="9142413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  <a:ea typeface="MS PGothic" pitchFamily="34" charset="-128"/>
                <a:cs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  <a:ea typeface="MS PGothic" pitchFamily="34" charset="-128"/>
                <a:cs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  <a:ea typeface="MS PGothic" pitchFamily="34" charset="-128"/>
                <a:cs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  <a:ea typeface="MS PGothic" pitchFamily="34" charset="-128"/>
                <a:cs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50000"/>
              </a:spcBef>
              <a:defRPr/>
            </a:pPr>
            <a:r>
              <a:rPr lang="en-GB" sz="3600" kern="0" dirty="0" smtClean="0">
                <a:solidFill>
                  <a:srgbClr val="FFC000"/>
                </a:solidFill>
                <a:latin typeface="Book Antiqua" pitchFamily="18" charset="0"/>
              </a:rPr>
              <a:t>      </a:t>
            </a:r>
            <a:r>
              <a:rPr lang="en-GB" sz="2800" kern="0" dirty="0" smtClean="0">
                <a:solidFill>
                  <a:srgbClr val="FFC000"/>
                </a:solidFill>
                <a:latin typeface="Book Antiqua" pitchFamily="18" charset="0"/>
              </a:rPr>
              <a:t>Understanding DSM obstacles – the evidence</a:t>
            </a:r>
            <a:endParaRPr lang="en-GB" sz="2800" kern="0" dirty="0">
              <a:solidFill>
                <a:srgbClr val="FFC000"/>
              </a:solidFill>
              <a:latin typeface="Book Antiqua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95536" y="4221088"/>
            <a:ext cx="8532812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5494"/>
              </a:buClr>
              <a:buNone/>
              <a:defRPr sz="3000" b="1" i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6932F"/>
              </a:buClr>
              <a:buChar char="•"/>
              <a:defRPr sz="2000" b="1">
                <a:solidFill>
                  <a:srgbClr val="0F5494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r>
              <a:rPr lang="en-GB" sz="2400" b="0" dirty="0"/>
              <a:t>European Consumer Consultative </a:t>
            </a:r>
            <a:r>
              <a:rPr lang="en-GB" sz="2400" b="0" dirty="0" smtClean="0"/>
              <a:t>Group meeting</a:t>
            </a:r>
            <a:r>
              <a:rPr lang="fr-BE" sz="2800" b="0" kern="0" dirty="0" smtClean="0">
                <a:latin typeface="Book Antiqua" pitchFamily="18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fr-BE" sz="1800" kern="0" dirty="0" smtClean="0">
                <a:latin typeface="Book Antiqua" pitchFamily="18" charset="0"/>
              </a:rPr>
              <a:t>24-25 March 2015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BE" sz="2800" kern="0" dirty="0">
                <a:latin typeface="Book Antiqua" pitchFamily="18" charset="0"/>
              </a:rPr>
              <a:t> </a:t>
            </a:r>
            <a:endParaRPr lang="fr-BE" sz="2800" kern="0" dirty="0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fr-BE" sz="2800" kern="0" dirty="0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fr-BE" sz="1600" kern="0" dirty="0" smtClean="0">
                <a:latin typeface="Book Antiqua" pitchFamily="18" charset="0"/>
              </a:rPr>
              <a:t>Dan Dionisie, Consumer </a:t>
            </a:r>
            <a:r>
              <a:rPr lang="fr-BE" sz="1600" kern="0" dirty="0" err="1" smtClean="0">
                <a:latin typeface="Book Antiqua" pitchFamily="18" charset="0"/>
              </a:rPr>
              <a:t>Markets</a:t>
            </a:r>
            <a:r>
              <a:rPr lang="fr-BE" sz="1600" kern="0" dirty="0" smtClean="0">
                <a:latin typeface="Book Antiqua" pitchFamily="18" charset="0"/>
              </a:rPr>
              <a:t> (E1), DG Justice and </a:t>
            </a:r>
            <a:r>
              <a:rPr lang="fr-BE" sz="1600" kern="0" dirty="0" err="1" smtClean="0">
                <a:latin typeface="Book Antiqua" pitchFamily="18" charset="0"/>
              </a:rPr>
              <a:t>Consumers</a:t>
            </a:r>
            <a:r>
              <a:rPr lang="fr-BE" sz="2800" kern="0" dirty="0" smtClean="0">
                <a:latin typeface="Book Antiqua" pitchFamily="18" charset="0"/>
              </a:rPr>
              <a:t/>
            </a:r>
            <a:br>
              <a:rPr lang="fr-BE" sz="2800" kern="0" dirty="0" smtClean="0">
                <a:latin typeface="Book Antiqua" pitchFamily="18" charset="0"/>
              </a:rPr>
            </a:br>
            <a:r>
              <a:rPr lang="fr-BE" sz="2800" kern="0" dirty="0" smtClean="0">
                <a:latin typeface="Book Antiqua" pitchFamily="18" charset="0"/>
              </a:rPr>
              <a:t>			</a:t>
            </a:r>
            <a:endParaRPr lang="en-US" kern="0" dirty="0" smtClean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052736"/>
            <a:ext cx="8229600" cy="720998"/>
          </a:xfrm>
        </p:spPr>
        <p:txBody>
          <a:bodyPr/>
          <a:lstStyle/>
          <a:p>
            <a:pPr algn="ctr"/>
            <a:r>
              <a:rPr lang="en-US" sz="2800" dirty="0" smtClean="0"/>
              <a:t>Fresh evidence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16832"/>
            <a:ext cx="8928992" cy="4608512"/>
          </a:xfrm>
        </p:spPr>
        <p:txBody>
          <a:bodyPr/>
          <a:lstStyle/>
          <a:p>
            <a:pPr>
              <a:buClr>
                <a:srgbClr val="0070C0"/>
              </a:buClr>
            </a:pPr>
            <a:r>
              <a:rPr lang="en-US" sz="2000" i="0" dirty="0"/>
              <a:t>In-depth surveys of businesses and </a:t>
            </a:r>
            <a:r>
              <a:rPr lang="en-US" sz="2000" i="0" dirty="0" smtClean="0"/>
              <a:t>consumers to rank DSM obstacles (2015)</a:t>
            </a:r>
          </a:p>
          <a:p>
            <a:pPr marL="688975" lvl="1">
              <a:buClr>
                <a:srgbClr val="0070C0"/>
              </a:buClr>
              <a:defRPr/>
            </a:pPr>
            <a:r>
              <a:rPr lang="en-GB" sz="1600" b="0" dirty="0" smtClean="0"/>
              <a:t>Regulatory fragmentation and compliance costs</a:t>
            </a:r>
          </a:p>
          <a:p>
            <a:pPr marL="688975" lvl="1">
              <a:buClr>
                <a:srgbClr val="0070C0"/>
              </a:buClr>
              <a:defRPr/>
            </a:pPr>
            <a:r>
              <a:rPr lang="en-GB" sz="1600" b="0" dirty="0" smtClean="0"/>
              <a:t>Trust </a:t>
            </a:r>
            <a:r>
              <a:rPr lang="en-GB" sz="1600" b="0" dirty="0"/>
              <a:t>and security in online transactions  </a:t>
            </a:r>
          </a:p>
          <a:p>
            <a:pPr marL="688975" lvl="1">
              <a:buClr>
                <a:srgbClr val="0070C0"/>
              </a:buClr>
              <a:defRPr/>
            </a:pPr>
            <a:r>
              <a:rPr lang="en-GB" sz="1600" b="0" dirty="0"/>
              <a:t>Territorial or vertical restrictions </a:t>
            </a:r>
          </a:p>
          <a:p>
            <a:pPr marL="688975" lvl="1">
              <a:buClr>
                <a:srgbClr val="0070C0"/>
              </a:buClr>
              <a:defRPr/>
            </a:pPr>
            <a:r>
              <a:rPr lang="en-GB" sz="1600" b="0" dirty="0"/>
              <a:t>Access to infrastructure and digital resources </a:t>
            </a:r>
          </a:p>
          <a:p>
            <a:pPr>
              <a:buClr>
                <a:srgbClr val="0070C0"/>
              </a:buClr>
            </a:pPr>
            <a:r>
              <a:rPr lang="en-US" sz="2000" i="0" dirty="0" smtClean="0"/>
              <a:t>Consumer survey</a:t>
            </a:r>
          </a:p>
          <a:p>
            <a:pPr lvl="1">
              <a:buClr>
                <a:srgbClr val="0070C0"/>
              </a:buClr>
            </a:pPr>
            <a:r>
              <a:rPr lang="en-US" sz="1600" b="0" dirty="0" smtClean="0"/>
              <a:t>Tangible goods &amp; services / digital content / online services</a:t>
            </a:r>
          </a:p>
          <a:p>
            <a:pPr lvl="1">
              <a:buClr>
                <a:srgbClr val="0070C0"/>
              </a:buClr>
            </a:pPr>
            <a:r>
              <a:rPr lang="en-US" sz="1600" b="0" dirty="0" smtClean="0"/>
              <a:t>Digital content: paid vs. free, downloaded vs. streamed</a:t>
            </a:r>
          </a:p>
          <a:p>
            <a:pPr lvl="1">
              <a:buClr>
                <a:srgbClr val="0070C0"/>
              </a:buClr>
            </a:pPr>
            <a:r>
              <a:rPr lang="en-US" sz="1600" b="0" dirty="0" smtClean="0"/>
              <a:t>Reasons for buying, trust, concerns, problems</a:t>
            </a:r>
          </a:p>
          <a:p>
            <a:pPr lvl="1">
              <a:buClr>
                <a:srgbClr val="0070C0"/>
              </a:buClr>
            </a:pPr>
            <a:r>
              <a:rPr lang="en-US" sz="1600" b="0" dirty="0" smtClean="0"/>
              <a:t>Purchasing journey</a:t>
            </a:r>
          </a:p>
          <a:p>
            <a:pPr lvl="1">
              <a:buClr>
                <a:srgbClr val="0070C0"/>
              </a:buClr>
            </a:pPr>
            <a:r>
              <a:rPr lang="en-US" sz="1600" b="0" dirty="0" smtClean="0"/>
              <a:t>Complemented with </a:t>
            </a:r>
            <a:r>
              <a:rPr lang="en-US" sz="1600" b="0" i="1" dirty="0" smtClean="0"/>
              <a:t>clickstream</a:t>
            </a:r>
            <a:r>
              <a:rPr lang="en-US" sz="1600" b="0" dirty="0" smtClean="0"/>
              <a:t> data (actual online </a:t>
            </a:r>
            <a:r>
              <a:rPr lang="en-US" sz="1600" b="0" dirty="0" err="1" smtClean="0"/>
              <a:t>behaviour</a:t>
            </a:r>
            <a:r>
              <a:rPr lang="en-US" sz="1600" b="0" dirty="0" smtClean="0"/>
              <a:t>)</a:t>
            </a:r>
          </a:p>
          <a:p>
            <a:pPr>
              <a:buClr>
                <a:srgbClr val="0070C0"/>
              </a:buClr>
            </a:pPr>
            <a:endParaRPr lang="en-US" sz="2000" i="0" dirty="0" smtClean="0"/>
          </a:p>
          <a:p>
            <a:pPr>
              <a:buClr>
                <a:srgbClr val="0070C0"/>
              </a:buClr>
            </a:pPr>
            <a:r>
              <a:rPr lang="en-US" sz="2000" i="0" dirty="0" err="1" smtClean="0"/>
              <a:t>Behavioural</a:t>
            </a:r>
            <a:r>
              <a:rPr lang="en-US" sz="2000" i="0" dirty="0" smtClean="0"/>
              <a:t> </a:t>
            </a:r>
            <a:r>
              <a:rPr lang="en-US" sz="2000" i="0" dirty="0"/>
              <a:t>study on online Terms and </a:t>
            </a:r>
            <a:r>
              <a:rPr lang="en-US" sz="2000" i="0" dirty="0" smtClean="0"/>
              <a:t>Conditions (early 2016)</a:t>
            </a:r>
            <a:endParaRPr lang="en-US" sz="2000" i="0" dirty="0"/>
          </a:p>
        </p:txBody>
      </p:sp>
    </p:spTree>
    <p:extLst>
      <p:ext uri="{BB962C8B-B14F-4D97-AF65-F5344CB8AC3E}">
        <p14:creationId xmlns:p14="http://schemas.microsoft.com/office/powerpoint/2010/main" val="503006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720998"/>
          </a:xfrm>
        </p:spPr>
        <p:txBody>
          <a:bodyPr/>
          <a:lstStyle/>
          <a:p>
            <a:pPr algn="ctr"/>
            <a:r>
              <a:rPr lang="en-US" sz="2800" dirty="0" smtClean="0"/>
              <a:t>Surveys </a:t>
            </a:r>
            <a:r>
              <a:rPr lang="en-US" sz="2800" dirty="0"/>
              <a:t>on DSM </a:t>
            </a:r>
            <a:r>
              <a:rPr lang="en-US" sz="2800" dirty="0" smtClean="0"/>
              <a:t>obstacles - initial findings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4968552"/>
          </a:xfrm>
        </p:spPr>
        <p:txBody>
          <a:bodyPr/>
          <a:lstStyle/>
          <a:p>
            <a:pPr>
              <a:buClr>
                <a:srgbClr val="0070C0"/>
              </a:buClr>
            </a:pPr>
            <a:r>
              <a:rPr lang="en-US" sz="2000" i="0" dirty="0" smtClean="0"/>
              <a:t>Business survey </a:t>
            </a:r>
          </a:p>
          <a:p>
            <a:pPr lvl="1">
              <a:buClr>
                <a:srgbClr val="0070C0"/>
              </a:buClr>
            </a:pPr>
            <a:r>
              <a:rPr lang="en-GB" sz="1600" b="0" dirty="0" smtClean="0"/>
              <a:t>A </a:t>
            </a:r>
            <a:r>
              <a:rPr lang="en-GB" sz="1600" b="0" dirty="0"/>
              <a:t>limited number of barriers </a:t>
            </a:r>
            <a:r>
              <a:rPr lang="en-GB" sz="1600" b="0" dirty="0" smtClean="0"/>
              <a:t>really </a:t>
            </a:r>
            <a:r>
              <a:rPr lang="en-GB" sz="1600" b="0" dirty="0"/>
              <a:t>matter, </a:t>
            </a:r>
            <a:r>
              <a:rPr lang="en-GB" sz="1600" b="0" dirty="0" smtClean="0"/>
              <a:t>e.g. settling </a:t>
            </a:r>
            <a:r>
              <a:rPr lang="en-GB" sz="1600" b="0" dirty="0"/>
              <a:t>cross-border disputes, suppliers’ restrictions to sell cross-border, delivery costs, taxation rules, and </a:t>
            </a:r>
            <a:r>
              <a:rPr lang="en-GB" sz="1600" b="0" u="sng" dirty="0"/>
              <a:t>knowledge of “the rules” abroad</a:t>
            </a:r>
            <a:r>
              <a:rPr lang="en-GB" sz="1600" b="0" dirty="0"/>
              <a:t>. </a:t>
            </a:r>
            <a:endParaRPr lang="en-GB" sz="1600" b="0" dirty="0" smtClean="0"/>
          </a:p>
          <a:p>
            <a:pPr lvl="1">
              <a:buClr>
                <a:srgbClr val="0070C0"/>
              </a:buClr>
            </a:pPr>
            <a:r>
              <a:rPr lang="en-GB" sz="1600" b="0" dirty="0" smtClean="0"/>
              <a:t>These barriers </a:t>
            </a:r>
            <a:r>
              <a:rPr lang="en-GB" sz="1600" b="0" dirty="0"/>
              <a:t>matter </a:t>
            </a:r>
            <a:r>
              <a:rPr lang="en-GB" sz="1600" b="0" dirty="0" smtClean="0"/>
              <a:t>most </a:t>
            </a:r>
            <a:r>
              <a:rPr lang="en-GB" sz="1600" b="0" dirty="0"/>
              <a:t>for small firms who find it harder to overcome </a:t>
            </a:r>
            <a:r>
              <a:rPr lang="en-GB" sz="1600" b="0" dirty="0" smtClean="0"/>
              <a:t>the associated </a:t>
            </a:r>
            <a:r>
              <a:rPr lang="en-GB" sz="1600" b="0" dirty="0"/>
              <a:t>trade </a:t>
            </a:r>
            <a:r>
              <a:rPr lang="en-GB" sz="1600" b="0" dirty="0" smtClean="0"/>
              <a:t>costs.</a:t>
            </a:r>
          </a:p>
          <a:p>
            <a:pPr lvl="1">
              <a:buClr>
                <a:srgbClr val="0070C0"/>
              </a:buClr>
            </a:pPr>
            <a:endParaRPr lang="en-GB" sz="1600" b="0" dirty="0"/>
          </a:p>
          <a:p>
            <a:pPr>
              <a:buClr>
                <a:srgbClr val="0070C0"/>
              </a:buClr>
            </a:pPr>
            <a:r>
              <a:rPr lang="en-US" sz="2000" i="0" dirty="0" smtClean="0"/>
              <a:t>Consumer survey</a:t>
            </a:r>
          </a:p>
          <a:p>
            <a:pPr lvl="1">
              <a:buClr>
                <a:srgbClr val="0070C0"/>
              </a:buClr>
            </a:pPr>
            <a:r>
              <a:rPr lang="en-US" sz="1600" b="0" dirty="0" smtClean="0"/>
              <a:t>Concerns on cross-border purchases mostly relate to </a:t>
            </a:r>
            <a:r>
              <a:rPr lang="en-US" sz="1600" b="0" u="sng" dirty="0" smtClean="0"/>
              <a:t>delivery</a:t>
            </a:r>
            <a:r>
              <a:rPr lang="en-US" sz="1600" b="0" dirty="0" smtClean="0"/>
              <a:t> and </a:t>
            </a:r>
            <a:r>
              <a:rPr lang="en-US" sz="1600" b="0" u="sng" dirty="0" smtClean="0"/>
              <a:t>remedies</a:t>
            </a:r>
          </a:p>
          <a:p>
            <a:pPr lvl="1">
              <a:buClr>
                <a:srgbClr val="0070C0"/>
              </a:buClr>
            </a:pPr>
            <a:r>
              <a:rPr lang="en-US" sz="1600" b="0" dirty="0" smtClean="0"/>
              <a:t>Problems experienced mainly on </a:t>
            </a:r>
            <a:r>
              <a:rPr lang="en-US" sz="1600" b="0" u="sng" dirty="0" smtClean="0"/>
              <a:t>delivery</a:t>
            </a:r>
            <a:r>
              <a:rPr lang="en-US" sz="1600" b="0" dirty="0" smtClean="0"/>
              <a:t>, </a:t>
            </a:r>
            <a:r>
              <a:rPr lang="en-US" sz="1600" b="0" u="sng" dirty="0" smtClean="0"/>
              <a:t>non-conformity</a:t>
            </a:r>
            <a:r>
              <a:rPr lang="en-US" sz="1600" b="0" dirty="0" smtClean="0"/>
              <a:t>, </a:t>
            </a:r>
            <a:r>
              <a:rPr lang="en-US" sz="1600" b="0" u="sng" dirty="0" smtClean="0"/>
              <a:t>remedies</a:t>
            </a:r>
          </a:p>
          <a:p>
            <a:pPr lvl="1">
              <a:buClr>
                <a:srgbClr val="0070C0"/>
              </a:buClr>
            </a:pPr>
            <a:r>
              <a:rPr lang="en-US" sz="1600" b="0" dirty="0" smtClean="0"/>
              <a:t>Consumers in EU13 spend proportionally more cross-border than EU15</a:t>
            </a:r>
          </a:p>
          <a:p>
            <a:pPr>
              <a:buClr>
                <a:srgbClr val="0070C0"/>
              </a:buClr>
            </a:pPr>
            <a:endParaRPr lang="en-US" sz="2000" i="0" dirty="0" smtClean="0"/>
          </a:p>
          <a:p>
            <a:pPr>
              <a:buClr>
                <a:srgbClr val="0070C0"/>
              </a:buClr>
            </a:pPr>
            <a:r>
              <a:rPr lang="en-US" sz="2000" i="0" dirty="0" smtClean="0"/>
              <a:t>Analysis still ongoing – will feed into DSM Strategy</a:t>
            </a:r>
          </a:p>
          <a:p>
            <a:pPr>
              <a:buClr>
                <a:srgbClr val="0070C0"/>
              </a:buClr>
            </a:pPr>
            <a:r>
              <a:rPr lang="en-US" sz="2000" i="0" dirty="0" smtClean="0"/>
              <a:t>Consumer survey findings will be reported more extensively in the next Consumer Conditions Scoreboard (Sept. 2015)</a:t>
            </a:r>
            <a:endParaRPr lang="en-US" sz="2000" i="0" dirty="0"/>
          </a:p>
        </p:txBody>
      </p:sp>
    </p:spTree>
    <p:extLst>
      <p:ext uri="{BB962C8B-B14F-4D97-AF65-F5344CB8AC3E}">
        <p14:creationId xmlns:p14="http://schemas.microsoft.com/office/powerpoint/2010/main" val="2016236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132856"/>
            <a:ext cx="8964488" cy="4392487"/>
          </a:xfrm>
        </p:spPr>
        <p:txBody>
          <a:bodyPr/>
          <a:lstStyle/>
          <a:p>
            <a:pPr>
              <a:buClr>
                <a:srgbClr val="0070C0"/>
              </a:buClr>
            </a:pPr>
            <a:endParaRPr lang="en-US" i="0" dirty="0" smtClean="0"/>
          </a:p>
          <a:p>
            <a:pPr>
              <a:buClr>
                <a:srgbClr val="0070C0"/>
              </a:buClr>
            </a:pPr>
            <a:r>
              <a:rPr lang="en-US" i="0" smtClean="0"/>
              <a:t>How </a:t>
            </a:r>
            <a:r>
              <a:rPr lang="en-US" i="0" dirty="0" smtClean="0"/>
              <a:t>will the benefits of removing contract law obstacles be distributed?</a:t>
            </a:r>
          </a:p>
          <a:p>
            <a:pPr lvl="1">
              <a:buClr>
                <a:srgbClr val="0070C0"/>
              </a:buClr>
            </a:pPr>
            <a:r>
              <a:rPr lang="en-US" b="0" dirty="0" smtClean="0"/>
              <a:t>Business vs consumers?</a:t>
            </a:r>
          </a:p>
          <a:p>
            <a:pPr lvl="1">
              <a:buClr>
                <a:srgbClr val="0070C0"/>
              </a:buClr>
            </a:pPr>
            <a:r>
              <a:rPr lang="en-US" b="0" dirty="0" smtClean="0"/>
              <a:t>Small business vs big business?</a:t>
            </a:r>
          </a:p>
          <a:p>
            <a:pPr lvl="1">
              <a:buClr>
                <a:srgbClr val="0070C0"/>
              </a:buClr>
            </a:pPr>
            <a:r>
              <a:rPr lang="en-US" b="0" dirty="0" smtClean="0"/>
              <a:t>Consumers in smaller markets / poorer countries vs consumers </a:t>
            </a:r>
            <a:r>
              <a:rPr lang="en-US" b="0" dirty="0"/>
              <a:t>in bigger </a:t>
            </a:r>
            <a:r>
              <a:rPr lang="en-US" b="0" dirty="0" smtClean="0"/>
              <a:t>markets / more affluent countries?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Looking forward to your views, insights, evidence</a:t>
            </a:r>
            <a:endParaRPr lang="en-GB" sz="22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95288" y="1411858"/>
            <a:ext cx="8229600" cy="720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800" kern="0" dirty="0" smtClean="0"/>
              <a:t>Some (still) open questions </a:t>
            </a:r>
            <a:endParaRPr lang="en-GB" sz="2800" kern="0" dirty="0"/>
          </a:p>
        </p:txBody>
      </p:sp>
    </p:spTree>
    <p:extLst>
      <p:ext uri="{BB962C8B-B14F-4D97-AF65-F5344CB8AC3E}">
        <p14:creationId xmlns:p14="http://schemas.microsoft.com/office/powerpoint/2010/main" val="2090147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755576" y="2611938"/>
            <a:ext cx="7200900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175"/>
            <a:r>
              <a:rPr lang="en-GB" sz="3600" dirty="0">
                <a:solidFill>
                  <a:srgbClr val="FFC000"/>
                </a:solidFill>
                <a:latin typeface="Book Antiqua" pitchFamily="18" charset="0"/>
              </a:rPr>
              <a:t>     </a:t>
            </a:r>
          </a:p>
          <a:p>
            <a:pPr marL="3175" algn="ctr"/>
            <a:r>
              <a:rPr lang="en-GB" sz="2800" b="1" kern="0" dirty="0">
                <a:latin typeface="+mj-lt"/>
                <a:ea typeface="+mj-ea"/>
                <a:cs typeface="+mj-cs"/>
              </a:rPr>
              <a:t>    Thank </a:t>
            </a:r>
            <a:r>
              <a:rPr lang="en-GB" sz="2800" b="1" kern="0" dirty="0" smtClean="0">
                <a:latin typeface="+mj-lt"/>
                <a:ea typeface="+mj-ea"/>
                <a:cs typeface="+mj-cs"/>
              </a:rPr>
              <a:t>you!</a:t>
            </a:r>
            <a:endParaRPr lang="en-GB" sz="2800" b="1" kern="0" dirty="0">
              <a:latin typeface="+mj-lt"/>
              <a:ea typeface="+mj-ea"/>
              <a:cs typeface="+mj-cs"/>
            </a:endParaRPr>
          </a:p>
          <a:p>
            <a:pPr marL="3175"/>
            <a:endParaRPr lang="en-GB" sz="3600" dirty="0">
              <a:solidFill>
                <a:srgbClr val="2D5EC1"/>
              </a:solidFill>
              <a:latin typeface="Book Antiqua" pitchFamily="18" charset="0"/>
            </a:endParaRPr>
          </a:p>
          <a:p>
            <a:pPr marL="3175"/>
            <a:r>
              <a:rPr lang="en-GB" sz="3600" dirty="0">
                <a:solidFill>
                  <a:srgbClr val="2D5EC1"/>
                </a:solidFill>
                <a:latin typeface="Book Antiqua" pitchFamily="18" charset="0"/>
              </a:rPr>
              <a:t>		</a:t>
            </a:r>
            <a:endParaRPr lang="en-US" sz="3000" dirty="0">
              <a:solidFill>
                <a:srgbClr val="2D5EC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196752"/>
            <a:ext cx="8229600" cy="936625"/>
          </a:xfrm>
        </p:spPr>
        <p:txBody>
          <a:bodyPr/>
          <a:lstStyle/>
          <a:p>
            <a:r>
              <a:rPr lang="en-US" sz="2800" dirty="0" smtClean="0"/>
              <a:t>What do we need to know?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501008"/>
            <a:ext cx="8229600" cy="3096344"/>
          </a:xfrm>
        </p:spPr>
        <p:txBody>
          <a:bodyPr/>
          <a:lstStyle/>
          <a:p>
            <a:r>
              <a:rPr lang="en-US" sz="2000" b="1" i="0" dirty="0" smtClean="0"/>
              <a:t>Market features</a:t>
            </a:r>
            <a:r>
              <a:rPr lang="en-US" sz="2000" i="0" dirty="0" smtClean="0"/>
              <a:t>: </a:t>
            </a:r>
          </a:p>
          <a:p>
            <a:pPr lvl="1"/>
            <a:r>
              <a:rPr lang="en-US" sz="1600" b="0" i="0" dirty="0" smtClean="0"/>
              <a:t>Online cross-border B2C trade flows </a:t>
            </a:r>
          </a:p>
          <a:p>
            <a:pPr lvl="1"/>
            <a:r>
              <a:rPr lang="en-US" sz="1600" b="0" i="0" dirty="0" smtClean="0"/>
              <a:t>supply side: e.g. costs, barriers, commercial strategies </a:t>
            </a:r>
          </a:p>
          <a:p>
            <a:pPr lvl="1"/>
            <a:r>
              <a:rPr lang="en-US" sz="1600" b="0" i="0" dirty="0" smtClean="0"/>
              <a:t>demand side: e.g. trust, concerns, home bias</a:t>
            </a:r>
          </a:p>
          <a:p>
            <a:pPr lvl="1"/>
            <a:r>
              <a:rPr lang="en-US" sz="1600" b="0" dirty="0"/>
              <a:t>r</a:t>
            </a:r>
            <a:r>
              <a:rPr lang="en-US" sz="1600" b="0" dirty="0" smtClean="0"/>
              <a:t>ole of intermediaries: comparison tools, platforms</a:t>
            </a:r>
            <a:endParaRPr lang="en-GB" sz="1600" b="0" i="0" dirty="0" smtClean="0"/>
          </a:p>
          <a:p>
            <a:endParaRPr lang="en-US" sz="2000" b="1" i="0" dirty="0" smtClean="0"/>
          </a:p>
          <a:p>
            <a:r>
              <a:rPr lang="en-US" sz="2000" b="1" i="0" dirty="0" smtClean="0"/>
              <a:t>Obstacles</a:t>
            </a:r>
            <a:r>
              <a:rPr lang="en-US" sz="2000" i="0" dirty="0" smtClean="0"/>
              <a:t>: </a:t>
            </a:r>
          </a:p>
          <a:p>
            <a:pPr lvl="1"/>
            <a:r>
              <a:rPr lang="en-US" sz="1600" b="0" i="0" dirty="0" smtClean="0"/>
              <a:t>supply side / demand side</a:t>
            </a:r>
          </a:p>
          <a:p>
            <a:pPr lvl="1"/>
            <a:r>
              <a:rPr lang="en-US" sz="1600" b="0" dirty="0"/>
              <a:t>r</a:t>
            </a:r>
            <a:r>
              <a:rPr lang="en-US" sz="1600" b="0" dirty="0" smtClean="0"/>
              <a:t>elative importance, sequencing, combined impact</a:t>
            </a:r>
          </a:p>
          <a:p>
            <a:endParaRPr lang="en-US" b="0" i="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74848" y="2108920"/>
            <a:ext cx="3765104" cy="12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i="0" kern="0" dirty="0" smtClean="0"/>
              <a:t>Logic</a:t>
            </a:r>
            <a:r>
              <a:rPr lang="en-US" sz="2000" i="0" kern="0" dirty="0" smtClean="0"/>
              <a:t>: </a:t>
            </a:r>
          </a:p>
          <a:p>
            <a:pPr lvl="1"/>
            <a:r>
              <a:rPr lang="en-US" sz="1600" b="0" kern="0" dirty="0" smtClean="0"/>
              <a:t>Removing obstacles (</a:t>
            </a:r>
            <a:r>
              <a:rPr lang="en-US" sz="1600" b="0" u="sng" kern="0" dirty="0" smtClean="0"/>
              <a:t>not</a:t>
            </a:r>
            <a:r>
              <a:rPr lang="en-US" sz="1600" b="0" kern="0" dirty="0" smtClean="0"/>
              <a:t> regulating supply, demand)</a:t>
            </a:r>
          </a:p>
          <a:p>
            <a:pPr lvl="1"/>
            <a:r>
              <a:rPr lang="en-US" sz="1600" b="0" kern="0" dirty="0" smtClean="0"/>
              <a:t>Win-win</a:t>
            </a:r>
            <a:endParaRPr lang="en-GB" sz="1600" b="0" kern="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857843"/>
            <a:ext cx="1905000" cy="16573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0622" y="2125088"/>
            <a:ext cx="2279650" cy="151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4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356471"/>
            <a:ext cx="8229600" cy="936625"/>
          </a:xfrm>
        </p:spPr>
        <p:txBody>
          <a:bodyPr/>
          <a:lstStyle/>
          <a:p>
            <a:pPr algn="ctr"/>
            <a:r>
              <a:rPr lang="en-US" dirty="0" smtClean="0"/>
              <a:t>What do we know?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2723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288" y="980207"/>
            <a:ext cx="8229600" cy="936625"/>
          </a:xfrm>
        </p:spPr>
        <p:txBody>
          <a:bodyPr/>
          <a:lstStyle/>
          <a:p>
            <a:pPr algn="ctr"/>
            <a:r>
              <a:rPr lang="en-US" sz="2800" dirty="0" smtClean="0"/>
              <a:t>Online B2C flows</a:t>
            </a:r>
            <a:endParaRPr lang="en-GB" sz="2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1656184"/>
          </a:xfrm>
        </p:spPr>
        <p:txBody>
          <a:bodyPr/>
          <a:lstStyle/>
          <a:p>
            <a:pPr lvl="1"/>
            <a:r>
              <a:rPr lang="en-US" sz="1600" b="0" dirty="0" smtClean="0"/>
              <a:t>g</a:t>
            </a:r>
            <a:r>
              <a:rPr lang="en-US" sz="1600" b="0" i="0" dirty="0" smtClean="0"/>
              <a:t>rowing B2C e-commerce (352-363Bn</a:t>
            </a:r>
            <a:r>
              <a:rPr lang="en-US" sz="1600" b="0" dirty="0" smtClean="0"/>
              <a:t>€</a:t>
            </a:r>
            <a:r>
              <a:rPr lang="en-US" sz="1600" b="0" i="0" dirty="0" smtClean="0"/>
              <a:t> in 2013, +17%, 2.2%GDP, 2m+ jobs, Europe world's leading market ~ 33%)</a:t>
            </a:r>
          </a:p>
          <a:p>
            <a:pPr lvl="1"/>
            <a:r>
              <a:rPr lang="en-US" sz="1600" b="0" dirty="0" smtClean="0"/>
              <a:t>cross-border potential remains largely untapped (11.7Bn€/year can be saved shopping cross-border; potentially up to 204Bn€ in consumer welfare gains from e-commerce in goods</a:t>
            </a:r>
            <a:r>
              <a:rPr lang="en-US" sz="1600" b="0" dirty="0"/>
              <a:t>; 260Bn€ </a:t>
            </a:r>
            <a:r>
              <a:rPr lang="en-US" sz="1600" b="0" dirty="0" smtClean="0"/>
              <a:t>overall gains to EU economy achievable in coming years)</a:t>
            </a:r>
            <a:endParaRPr lang="en-GB" sz="1600" b="0" i="0" dirty="0" smtClean="0"/>
          </a:p>
        </p:txBody>
      </p:sp>
      <p:grpSp>
        <p:nvGrpSpPr>
          <p:cNvPr id="14" name="Group 13"/>
          <p:cNvGrpSpPr/>
          <p:nvPr/>
        </p:nvGrpSpPr>
        <p:grpSpPr>
          <a:xfrm>
            <a:off x="3491879" y="3356992"/>
            <a:ext cx="5400601" cy="3099816"/>
            <a:chOff x="611559" y="3573016"/>
            <a:chExt cx="5400601" cy="309981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3804571"/>
              <a:ext cx="5400600" cy="2868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611559" y="3573016"/>
              <a:ext cx="53285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% of EU consumers buying online (past 12 months)</a:t>
              </a:r>
              <a:endParaRPr lang="en-GB" sz="1000" b="1" dirty="0"/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971600" y="4329100"/>
              <a:ext cx="4464496" cy="0"/>
            </a:xfrm>
            <a:prstGeom prst="line">
              <a:avLst/>
            </a:prstGeom>
            <a:noFill/>
            <a:ln w="12700" cap="flat" cmpd="dbl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971600" y="5373216"/>
              <a:ext cx="4824536" cy="0"/>
            </a:xfrm>
            <a:prstGeom prst="line">
              <a:avLst/>
            </a:prstGeom>
            <a:noFill/>
            <a:ln w="12700" cap="flat" cmpd="dbl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" name="TextBox 1"/>
          <p:cNvSpPr txBox="1"/>
          <p:nvPr/>
        </p:nvSpPr>
        <p:spPr>
          <a:xfrm>
            <a:off x="467544" y="3474874"/>
            <a:ext cx="280831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Clr>
                <a:schemeClr val="accent5">
                  <a:lumMod val="50000"/>
                </a:schemeClr>
              </a:buClr>
              <a:buSzPct val="140000"/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cross-border shoppers' total online spending (</a:t>
            </a:r>
            <a:r>
              <a:rPr lang="en-US" sz="1600" dirty="0" err="1">
                <a:latin typeface="+mn-lt"/>
              </a:rPr>
              <a:t>domestic+CB</a:t>
            </a:r>
            <a:r>
              <a:rPr lang="en-US" sz="1600" dirty="0">
                <a:latin typeface="+mn-lt"/>
              </a:rPr>
              <a:t>) is 2x that of domestic only </a:t>
            </a:r>
            <a:r>
              <a:rPr lang="en-US" sz="1600" dirty="0" smtClean="0">
                <a:latin typeface="+mn-lt"/>
              </a:rPr>
              <a:t>shoppers</a:t>
            </a:r>
          </a:p>
          <a:p>
            <a:pPr marL="285750" lvl="1" indent="-285750">
              <a:buClr>
                <a:schemeClr val="accent5">
                  <a:lumMod val="50000"/>
                </a:schemeClr>
              </a:buClr>
              <a:buSzPct val="140000"/>
              <a:buFont typeface="Arial" panose="020B0604020202020204" pitchFamily="34" charset="0"/>
              <a:buChar char="•"/>
            </a:pPr>
            <a:endParaRPr lang="en-US" sz="1600" dirty="0">
              <a:latin typeface="+mn-lt"/>
            </a:endParaRPr>
          </a:p>
          <a:p>
            <a:pPr marL="285750" lvl="1" indent="-285750">
              <a:buClr>
                <a:schemeClr val="accent5">
                  <a:lumMod val="50000"/>
                </a:schemeClr>
              </a:buClr>
              <a:buSzPct val="140000"/>
              <a:buFont typeface="Arial" panose="020B0604020202020204" pitchFamily="34" charset="0"/>
              <a:buChar char="•"/>
            </a:pPr>
            <a:endParaRPr lang="en-US" sz="1600" dirty="0" smtClean="0">
              <a:latin typeface="+mn-lt"/>
            </a:endParaRPr>
          </a:p>
          <a:p>
            <a:pPr marL="285750" lvl="1" indent="-285750">
              <a:buClr>
                <a:schemeClr val="accent5">
                  <a:lumMod val="50000"/>
                </a:schemeClr>
              </a:buClr>
              <a:buSzPct val="140000"/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…Open question: How to benchmark the DSM performance?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92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395536" y="1772816"/>
            <a:ext cx="821925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sz="2000" i="0" dirty="0" smtClean="0"/>
              <a:t>Consumers may under-report cross-border purchases</a:t>
            </a:r>
          </a:p>
          <a:p>
            <a:pPr marL="0" indent="0">
              <a:buNone/>
            </a:pPr>
            <a:endParaRPr lang="en-US" sz="2000" i="0" dirty="0" smtClean="0"/>
          </a:p>
          <a:p>
            <a:pPr marL="171450" indent="-171450">
              <a:buFontTx/>
              <a:buChar char="-"/>
            </a:pPr>
            <a:endParaRPr lang="en-US" sz="2000" i="0" dirty="0" smtClean="0"/>
          </a:p>
          <a:p>
            <a:pPr marL="171450" indent="-171450">
              <a:buFontTx/>
              <a:buChar char="-"/>
            </a:pPr>
            <a:endParaRPr lang="en-US" sz="2000" i="0" dirty="0"/>
          </a:p>
          <a:p>
            <a:pPr marL="171450" indent="-171450">
              <a:buFontTx/>
              <a:buChar char="-"/>
            </a:pPr>
            <a:endParaRPr lang="en-US" sz="2000" i="0" dirty="0" smtClean="0"/>
          </a:p>
          <a:p>
            <a:pPr marL="171450" indent="-171450">
              <a:buFontTx/>
              <a:buChar char="-"/>
            </a:pPr>
            <a:endParaRPr lang="en-US" sz="2000" i="0" dirty="0"/>
          </a:p>
          <a:p>
            <a:pPr marL="171450" indent="-171450">
              <a:buFontTx/>
              <a:buChar char="-"/>
            </a:pPr>
            <a:endParaRPr lang="en-US" sz="2000" i="0" dirty="0" smtClean="0"/>
          </a:p>
          <a:p>
            <a:pPr marL="171450" indent="-171450">
              <a:buFontTx/>
              <a:buChar char="-"/>
            </a:pPr>
            <a:endParaRPr lang="en-US" sz="2000" i="0" dirty="0" smtClean="0"/>
          </a:p>
          <a:p>
            <a:pPr marL="0" indent="0">
              <a:buNone/>
            </a:pPr>
            <a:endParaRPr lang="en-US" sz="2000" i="0" dirty="0"/>
          </a:p>
          <a:p>
            <a:pPr marL="171450" indent="-171450">
              <a:buFontTx/>
              <a:buChar char="-"/>
            </a:pPr>
            <a:endParaRPr lang="en-US" sz="2000" i="0" dirty="0" smtClean="0"/>
          </a:p>
          <a:p>
            <a:pPr marL="171450" indent="-171450">
              <a:buFontTx/>
              <a:buChar char="-"/>
            </a:pPr>
            <a:endParaRPr lang="en-US" sz="2000" i="0" dirty="0" smtClean="0"/>
          </a:p>
          <a:p>
            <a:pPr marL="171450" indent="-171450">
              <a:buFontTx/>
              <a:buChar char="-"/>
            </a:pPr>
            <a:r>
              <a:rPr lang="en-US" sz="2000" i="0" dirty="0" smtClean="0"/>
              <a:t>Cross-border as credible alternative more important than actual incidence of purchases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980728"/>
            <a:ext cx="8229600" cy="936625"/>
          </a:xfrm>
        </p:spPr>
        <p:txBody>
          <a:bodyPr/>
          <a:lstStyle/>
          <a:p>
            <a:r>
              <a:rPr lang="en-US" dirty="0" smtClean="0"/>
              <a:t>Online B2C flows – some caveats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130" y="2348880"/>
            <a:ext cx="5071070" cy="318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436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132856"/>
            <a:ext cx="8784976" cy="4104456"/>
          </a:xfrm>
        </p:spPr>
        <p:txBody>
          <a:bodyPr/>
          <a:lstStyle/>
          <a:p>
            <a:pPr>
              <a:buClr>
                <a:srgbClr val="0070C0"/>
              </a:buClr>
            </a:pPr>
            <a:r>
              <a:rPr lang="en-GB" sz="1600" b="0" i="0" dirty="0"/>
              <a:t>31% of EU online shoppers bought </a:t>
            </a:r>
            <a:r>
              <a:rPr lang="en-GB" sz="1600" b="0" i="0" dirty="0" smtClean="0"/>
              <a:t>digital content in 2014</a:t>
            </a:r>
          </a:p>
          <a:p>
            <a:pPr>
              <a:buClr>
                <a:srgbClr val="0070C0"/>
              </a:buClr>
            </a:pPr>
            <a:r>
              <a:rPr lang="en-GB" sz="1600" i="0" dirty="0"/>
              <a:t>In 2016, 67% of </a:t>
            </a:r>
            <a:r>
              <a:rPr lang="en-GB" sz="1600" i="0" dirty="0" smtClean="0"/>
              <a:t>global </a:t>
            </a:r>
            <a:r>
              <a:rPr lang="en-GB" sz="1600" i="0" dirty="0"/>
              <a:t>spending on entertainment </a:t>
            </a:r>
            <a:r>
              <a:rPr lang="en-GB" sz="1600" i="0" dirty="0" smtClean="0"/>
              <a:t>and media </a:t>
            </a:r>
            <a:r>
              <a:rPr lang="en-GB" sz="1600" i="0" dirty="0"/>
              <a:t>growth will be generated by digital </a:t>
            </a:r>
            <a:r>
              <a:rPr lang="en-GB" sz="1600" i="0" dirty="0" smtClean="0"/>
              <a:t>spending </a:t>
            </a:r>
          </a:p>
          <a:p>
            <a:pPr>
              <a:buClr>
                <a:srgbClr val="0070C0"/>
              </a:buClr>
            </a:pPr>
            <a:r>
              <a:rPr lang="en-US" sz="1600" i="0" dirty="0" smtClean="0"/>
              <a:t>EU </a:t>
            </a:r>
            <a:r>
              <a:rPr lang="en-US" sz="1600" b="1" i="0" dirty="0" smtClean="0"/>
              <a:t>app economy </a:t>
            </a:r>
            <a:r>
              <a:rPr lang="en-US" sz="1600" i="0" dirty="0" smtClean="0"/>
              <a:t>~17.5 </a:t>
            </a:r>
            <a:r>
              <a:rPr lang="en-US" sz="1600" i="0" dirty="0" err="1" smtClean="0"/>
              <a:t>Bn</a:t>
            </a:r>
            <a:r>
              <a:rPr lang="en-US" sz="1600" i="0" dirty="0" smtClean="0"/>
              <a:t>€ (2013; est.63Bn by 2018), 1m jobs, global leader on games apps</a:t>
            </a:r>
          </a:p>
          <a:p>
            <a:pPr>
              <a:buClr>
                <a:srgbClr val="0070C0"/>
              </a:buClr>
            </a:pPr>
            <a:r>
              <a:rPr lang="en-US" sz="1600" b="1" i="0" dirty="0" smtClean="0"/>
              <a:t>Availability</a:t>
            </a:r>
            <a:r>
              <a:rPr lang="en-US" sz="1600" i="0" dirty="0" smtClean="0"/>
              <a:t> of digital content across EU is high: 75-80% for music (iTunes), lower for film… but strong </a:t>
            </a:r>
            <a:r>
              <a:rPr lang="en-US" sz="1600" b="1" i="0" dirty="0" smtClean="0"/>
              <a:t>consumer home bias </a:t>
            </a:r>
            <a:r>
              <a:rPr lang="en-US" sz="1600" i="0" dirty="0" smtClean="0"/>
              <a:t>+common preference for English</a:t>
            </a:r>
          </a:p>
          <a:p>
            <a:pPr>
              <a:buClr>
                <a:srgbClr val="0070C0"/>
              </a:buClr>
            </a:pPr>
            <a:r>
              <a:rPr lang="en-GB" sz="1600" b="1" i="0" dirty="0" smtClean="0"/>
              <a:t>Online games</a:t>
            </a:r>
            <a:r>
              <a:rPr lang="en-GB" sz="1600" i="0" dirty="0" smtClean="0"/>
              <a:t> one </a:t>
            </a:r>
            <a:r>
              <a:rPr lang="en-GB" sz="1600" i="0" dirty="0"/>
              <a:t>of the fastest growing </a:t>
            </a:r>
            <a:r>
              <a:rPr lang="en-GB" sz="1600" i="0" dirty="0" smtClean="0"/>
              <a:t>markets, followed </a:t>
            </a:r>
            <a:r>
              <a:rPr lang="en-GB" sz="1600" i="0" dirty="0"/>
              <a:t>by </a:t>
            </a:r>
            <a:r>
              <a:rPr lang="en-GB" sz="1600" b="1" i="0" dirty="0" smtClean="0"/>
              <a:t>digital music</a:t>
            </a:r>
            <a:r>
              <a:rPr lang="en-GB" sz="1600" i="0" dirty="0" smtClean="0"/>
              <a:t>; market </a:t>
            </a:r>
            <a:r>
              <a:rPr lang="en-GB" sz="1600" i="0" dirty="0"/>
              <a:t>for e-books </a:t>
            </a:r>
            <a:r>
              <a:rPr lang="en-GB" sz="1600" i="0" dirty="0" smtClean="0"/>
              <a:t>smaller </a:t>
            </a:r>
            <a:r>
              <a:rPr lang="en-GB" sz="1600" i="0" dirty="0"/>
              <a:t>and turnover </a:t>
            </a:r>
            <a:r>
              <a:rPr lang="en-GB" sz="1600" i="0" dirty="0" smtClean="0"/>
              <a:t>growing much more </a:t>
            </a:r>
            <a:r>
              <a:rPr lang="en-GB" sz="1600" i="0" dirty="0"/>
              <a:t>slowly</a:t>
            </a:r>
            <a:r>
              <a:rPr lang="en-GB" sz="1600" i="0" dirty="0" smtClean="0"/>
              <a:t>.</a:t>
            </a:r>
          </a:p>
          <a:p>
            <a:pPr>
              <a:buClr>
                <a:srgbClr val="0070C0"/>
              </a:buClr>
            </a:pPr>
            <a:r>
              <a:rPr lang="en-US" sz="1600" i="0" dirty="0" smtClean="0"/>
              <a:t>"Freemium" model influential for games, digital music, online video</a:t>
            </a:r>
          </a:p>
          <a:p>
            <a:pPr>
              <a:buClr>
                <a:srgbClr val="0070C0"/>
              </a:buClr>
            </a:pPr>
            <a:r>
              <a:rPr lang="en-GB" sz="1600" b="1" i="0" dirty="0" smtClean="0"/>
              <a:t>Problems</a:t>
            </a:r>
            <a:r>
              <a:rPr lang="en-GB" sz="1600" i="0" dirty="0" smtClean="0"/>
              <a:t> </a:t>
            </a:r>
            <a:r>
              <a:rPr lang="en-GB" sz="1600" i="0" dirty="0"/>
              <a:t>reported by 54% of </a:t>
            </a:r>
            <a:r>
              <a:rPr lang="en-GB" sz="1600" i="0" dirty="0" smtClean="0"/>
              <a:t>respondents, </a:t>
            </a:r>
            <a:r>
              <a:rPr lang="en-GB" sz="1600" i="0" dirty="0"/>
              <a:t>e.g. no or unclear information (42% of the two most recent problems); problems with access to (31%), the quality (14%) and the security (9%) of the products.</a:t>
            </a:r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288" y="1196753"/>
            <a:ext cx="8229600" cy="792088"/>
          </a:xfrm>
        </p:spPr>
        <p:txBody>
          <a:bodyPr/>
          <a:lstStyle/>
          <a:p>
            <a:pPr algn="ctr"/>
            <a:r>
              <a:rPr lang="en-US" sz="2800" dirty="0" smtClean="0"/>
              <a:t>Digital products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3773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3"/>
            <a:ext cx="8229600" cy="864097"/>
          </a:xfrm>
        </p:spPr>
        <p:txBody>
          <a:bodyPr/>
          <a:lstStyle/>
          <a:p>
            <a:pPr>
              <a:buClr>
                <a:srgbClr val="0070C0"/>
              </a:buClr>
            </a:pPr>
            <a:r>
              <a:rPr lang="en-GB" sz="1600" i="0" dirty="0"/>
              <a:t>Google and Facebook dominate global mobile ad revenues</a:t>
            </a:r>
            <a:endParaRPr lang="en-GB" sz="1600" dirty="0"/>
          </a:p>
          <a:p>
            <a:pPr>
              <a:buClr>
                <a:srgbClr val="0070C0"/>
              </a:buClr>
            </a:pPr>
            <a:r>
              <a:rPr lang="en-US" altLang="en-US" sz="1600" i="0" dirty="0" smtClean="0"/>
              <a:t>80</a:t>
            </a:r>
            <a:r>
              <a:rPr lang="en-US" altLang="en-US" sz="1600" i="0" dirty="0"/>
              <a:t>% of traffic on &lt;3% of websites = global </a:t>
            </a:r>
            <a:r>
              <a:rPr lang="en-US" altLang="en-US" sz="1600" i="0" dirty="0" smtClean="0"/>
              <a:t>platforms</a:t>
            </a:r>
          </a:p>
          <a:p>
            <a:pPr>
              <a:buClr>
                <a:srgbClr val="0070C0"/>
              </a:buClr>
            </a:pPr>
            <a:r>
              <a:rPr lang="en-US" altLang="en-US" sz="1600" i="0" dirty="0" smtClean="0"/>
              <a:t>App developers squeezed by US-based platforms through high fees</a:t>
            </a:r>
          </a:p>
          <a:p>
            <a:pPr>
              <a:buClr>
                <a:srgbClr val="0070C0"/>
              </a:buClr>
            </a:pPr>
            <a:endParaRPr lang="en-GB" sz="1600" i="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5239" y="1005833"/>
            <a:ext cx="8229600" cy="936625"/>
          </a:xfrm>
        </p:spPr>
        <p:txBody>
          <a:bodyPr/>
          <a:lstStyle/>
          <a:p>
            <a:pPr algn="ctr"/>
            <a:r>
              <a:rPr lang="en-US" sz="2800" dirty="0" smtClean="0"/>
              <a:t>Concentration</a:t>
            </a:r>
            <a:endParaRPr lang="en-GB" sz="2800" dirty="0"/>
          </a:p>
        </p:txBody>
      </p:sp>
      <p:grpSp>
        <p:nvGrpSpPr>
          <p:cNvPr id="6" name="Group 5"/>
          <p:cNvGrpSpPr/>
          <p:nvPr/>
        </p:nvGrpSpPr>
        <p:grpSpPr>
          <a:xfrm>
            <a:off x="395536" y="2863969"/>
            <a:ext cx="7912744" cy="3558008"/>
            <a:chOff x="763712" y="2823319"/>
            <a:chExt cx="7912744" cy="3558008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738" y="3068960"/>
              <a:ext cx="6992937" cy="3312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763712" y="2823319"/>
              <a:ext cx="79127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en-US" dirty="0"/>
                <a:t>Number of EU28 MS where websites are used: % of website (left), % of page views (right) in EU28</a:t>
              </a:r>
            </a:p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191062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348880"/>
            <a:ext cx="7920880" cy="3672408"/>
          </a:xfrm>
        </p:spPr>
        <p:txBody>
          <a:bodyPr/>
          <a:lstStyle/>
          <a:p>
            <a:pPr>
              <a:buClr>
                <a:srgbClr val="0070C0"/>
              </a:buClr>
            </a:pPr>
            <a:r>
              <a:rPr lang="en-GB" sz="2000" i="0" dirty="0" smtClean="0"/>
              <a:t>Persistent </a:t>
            </a:r>
            <a:r>
              <a:rPr lang="en-GB" sz="2000" b="1" i="0" dirty="0" smtClean="0"/>
              <a:t>trust gap: </a:t>
            </a:r>
            <a:r>
              <a:rPr lang="en-GB" sz="2000" i="0" dirty="0" smtClean="0"/>
              <a:t>consumers more </a:t>
            </a:r>
            <a:r>
              <a:rPr lang="en-GB" sz="2000" i="0" dirty="0"/>
              <a:t>confident </a:t>
            </a:r>
            <a:r>
              <a:rPr lang="en-GB" sz="2000" i="0" dirty="0" smtClean="0"/>
              <a:t>making </a:t>
            </a:r>
            <a:r>
              <a:rPr lang="en-GB" sz="2000" i="0" dirty="0"/>
              <a:t>domestic online purchases (61%) than </a:t>
            </a:r>
            <a:r>
              <a:rPr lang="en-GB" sz="2000" i="0" dirty="0" smtClean="0"/>
              <a:t>from </a:t>
            </a:r>
            <a:r>
              <a:rPr lang="en-GB" sz="2000" i="0" dirty="0"/>
              <a:t>other EU countries (38</a:t>
            </a:r>
            <a:r>
              <a:rPr lang="en-GB" sz="2000" i="0" dirty="0" smtClean="0"/>
              <a:t>%)</a:t>
            </a:r>
            <a:endParaRPr lang="en-GB" sz="2000" i="0" dirty="0"/>
          </a:p>
          <a:p>
            <a:pPr>
              <a:buClr>
                <a:srgbClr val="0070C0"/>
              </a:buClr>
            </a:pPr>
            <a:r>
              <a:rPr lang="en-GB" sz="2000" b="1" i="0" dirty="0" smtClean="0"/>
              <a:t>Market segmentation</a:t>
            </a:r>
            <a:r>
              <a:rPr lang="en-GB" sz="2000" i="0" dirty="0" smtClean="0"/>
              <a:t> by companies:</a:t>
            </a:r>
          </a:p>
          <a:p>
            <a:pPr lvl="1">
              <a:buClr>
                <a:srgbClr val="0070C0"/>
              </a:buClr>
            </a:pPr>
            <a:r>
              <a:rPr lang="en-GB" sz="1600" i="0" dirty="0" smtClean="0"/>
              <a:t>impossibility</a:t>
            </a:r>
            <a:r>
              <a:rPr lang="en-GB" sz="1600" b="1" i="0" dirty="0" smtClean="0"/>
              <a:t> </a:t>
            </a:r>
            <a:r>
              <a:rPr lang="en-GB" sz="1600" b="1" i="0" dirty="0"/>
              <a:t>of completing a </a:t>
            </a:r>
            <a:r>
              <a:rPr lang="en-GB" sz="1600" b="1" i="0" dirty="0" smtClean="0"/>
              <a:t>purchase</a:t>
            </a:r>
            <a:r>
              <a:rPr lang="en-GB" sz="1600" i="0" dirty="0" smtClean="0"/>
              <a:t>: </a:t>
            </a:r>
            <a:r>
              <a:rPr lang="en-US" sz="1600" b="0" i="0" dirty="0" smtClean="0"/>
              <a:t>10% say</a:t>
            </a:r>
            <a:r>
              <a:rPr lang="en-GB" sz="1600" b="0" i="0" dirty="0" smtClean="0"/>
              <a:t> </a:t>
            </a:r>
            <a:r>
              <a:rPr lang="en-GB" sz="1600" b="0" i="0" u="sng" dirty="0" smtClean="0"/>
              <a:t>foreign </a:t>
            </a:r>
            <a:r>
              <a:rPr lang="en-GB" sz="1600" b="0" i="0" u="sng" dirty="0"/>
              <a:t>seller refused to deliver</a:t>
            </a:r>
            <a:r>
              <a:rPr lang="en-GB" sz="1600" b="0" i="0" dirty="0"/>
              <a:t> to their </a:t>
            </a:r>
            <a:r>
              <a:rPr lang="en-GB" sz="1600" b="0" i="0" dirty="0" smtClean="0"/>
              <a:t>country; 8</a:t>
            </a:r>
            <a:r>
              <a:rPr lang="en-GB" sz="1600" b="0" i="0" dirty="0"/>
              <a:t>% were </a:t>
            </a:r>
            <a:r>
              <a:rPr lang="en-GB" sz="1600" b="0" u="sng" dirty="0"/>
              <a:t>redirected to a website in their own country</a:t>
            </a:r>
            <a:r>
              <a:rPr lang="en-GB" sz="1600" b="0" dirty="0"/>
              <a:t> where prices were </a:t>
            </a:r>
            <a:r>
              <a:rPr lang="en-GB" sz="1600" b="0" dirty="0" smtClean="0"/>
              <a:t>different; 5</a:t>
            </a:r>
            <a:r>
              <a:rPr lang="en-GB" sz="1600" b="0" dirty="0"/>
              <a:t>% report that </a:t>
            </a:r>
            <a:r>
              <a:rPr lang="en-GB" sz="1600" b="0" i="0" u="sng" dirty="0" smtClean="0"/>
              <a:t>retailer </a:t>
            </a:r>
            <a:r>
              <a:rPr lang="en-GB" sz="1600" b="0" i="0" u="sng" dirty="0"/>
              <a:t>did not accept payment</a:t>
            </a:r>
            <a:r>
              <a:rPr lang="en-GB" sz="1600" b="0" i="0" dirty="0"/>
              <a:t> from their </a:t>
            </a:r>
            <a:r>
              <a:rPr lang="en-GB" sz="1600" b="0" i="0" dirty="0" smtClean="0"/>
              <a:t>country</a:t>
            </a:r>
            <a:r>
              <a:rPr lang="en-GB" sz="1600" b="0" dirty="0"/>
              <a:t> </a:t>
            </a:r>
            <a:r>
              <a:rPr lang="en-GB" sz="1600" b="0" dirty="0" smtClean="0"/>
              <a:t>(2014)</a:t>
            </a:r>
            <a:endParaRPr lang="en-GB" sz="1600" b="0" i="0" dirty="0" smtClean="0"/>
          </a:p>
          <a:p>
            <a:pPr lvl="1">
              <a:buClr>
                <a:srgbClr val="0070C0"/>
              </a:buClr>
            </a:pPr>
            <a:r>
              <a:rPr lang="en-GB" sz="1600" b="0" dirty="0"/>
              <a:t>74% of the complaints concerning services received by </a:t>
            </a:r>
            <a:r>
              <a:rPr lang="en-GB" sz="1600" b="0" dirty="0" smtClean="0"/>
              <a:t>ECC's </a:t>
            </a:r>
            <a:r>
              <a:rPr lang="en-GB" sz="1600" b="0" dirty="0"/>
              <a:t>related to </a:t>
            </a:r>
            <a:r>
              <a:rPr lang="en-GB" sz="1600" b="0" dirty="0" smtClean="0"/>
              <a:t>consumers facing </a:t>
            </a:r>
            <a:r>
              <a:rPr lang="en-GB" sz="1600" dirty="0" smtClean="0"/>
              <a:t>difference </a:t>
            </a:r>
            <a:r>
              <a:rPr lang="en-GB" sz="1600" dirty="0"/>
              <a:t>in price or service </a:t>
            </a:r>
            <a:r>
              <a:rPr lang="en-GB" sz="1600" b="0" dirty="0"/>
              <a:t>when buying online </a:t>
            </a:r>
            <a:r>
              <a:rPr lang="en-GB" sz="1600" b="0" dirty="0" smtClean="0"/>
              <a:t>cross-border (2010-12)</a:t>
            </a:r>
            <a:endParaRPr lang="en-GB" sz="1600" b="0" i="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288" y="980207"/>
            <a:ext cx="8229600" cy="936625"/>
          </a:xfrm>
        </p:spPr>
        <p:txBody>
          <a:bodyPr/>
          <a:lstStyle/>
          <a:p>
            <a:r>
              <a:rPr lang="en-US" sz="2800" dirty="0" smtClean="0"/>
              <a:t>Obstacles as experienced by consumers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40880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564904"/>
            <a:ext cx="8208912" cy="3600400"/>
          </a:xfrm>
        </p:spPr>
        <p:txBody>
          <a:bodyPr/>
          <a:lstStyle/>
          <a:p>
            <a:pPr lvl="0">
              <a:buClr>
                <a:srgbClr val="0070C0"/>
              </a:buClr>
            </a:pPr>
            <a:r>
              <a:rPr lang="en-GB" sz="2000" i="0" dirty="0" smtClean="0"/>
              <a:t>Retailers </a:t>
            </a:r>
            <a:r>
              <a:rPr lang="en-GB" sz="2000" i="0" dirty="0"/>
              <a:t>that sell </a:t>
            </a:r>
            <a:r>
              <a:rPr lang="en-GB" sz="2000" i="0" dirty="0" smtClean="0"/>
              <a:t>online cross-border </a:t>
            </a:r>
            <a:r>
              <a:rPr lang="en-GB" sz="2000" i="0" dirty="0"/>
              <a:t>quote as main barriers to selling to other EU countries: </a:t>
            </a:r>
          </a:p>
          <a:p>
            <a:pPr lvl="1">
              <a:buClr>
                <a:srgbClr val="0070C0"/>
              </a:buClr>
            </a:pPr>
            <a:r>
              <a:rPr lang="en-GB" sz="1600" b="0" dirty="0"/>
              <a:t>higher fraud and non-payment risks (</a:t>
            </a:r>
            <a:r>
              <a:rPr lang="en-GB" sz="1600" b="0" dirty="0" smtClean="0"/>
              <a:t>42,7%) </a:t>
            </a:r>
          </a:p>
          <a:p>
            <a:pPr lvl="1">
              <a:buClr>
                <a:srgbClr val="0070C0"/>
              </a:buClr>
            </a:pPr>
            <a:r>
              <a:rPr lang="en-GB" sz="1600" b="0" u="sng" dirty="0"/>
              <a:t>differences in national contract law</a:t>
            </a:r>
            <a:r>
              <a:rPr lang="en-GB" sz="1600" b="0" dirty="0"/>
              <a:t> </a:t>
            </a:r>
            <a:r>
              <a:rPr lang="en-GB" sz="1600" b="0" dirty="0" smtClean="0"/>
              <a:t>(38,8%)</a:t>
            </a:r>
            <a:endParaRPr lang="en-GB" sz="1600" b="0" dirty="0"/>
          </a:p>
          <a:p>
            <a:pPr lvl="1">
              <a:buClr>
                <a:srgbClr val="0070C0"/>
              </a:buClr>
            </a:pPr>
            <a:r>
              <a:rPr lang="en-GB" sz="1600" b="0" dirty="0"/>
              <a:t>differences in tax </a:t>
            </a:r>
            <a:r>
              <a:rPr lang="en-GB" sz="1600" b="0" dirty="0" smtClean="0"/>
              <a:t>(38,6%)</a:t>
            </a:r>
            <a:endParaRPr lang="en-GB" sz="1600" b="0" dirty="0"/>
          </a:p>
          <a:p>
            <a:pPr lvl="1">
              <a:buClr>
                <a:srgbClr val="0070C0"/>
              </a:buClr>
            </a:pPr>
            <a:r>
              <a:rPr lang="en-GB" sz="1600" b="0" u="sng" dirty="0" smtClean="0"/>
              <a:t>differences </a:t>
            </a:r>
            <a:r>
              <a:rPr lang="en-GB" sz="1600" b="0" u="sng" dirty="0"/>
              <a:t>in consumer protection rules</a:t>
            </a:r>
            <a:r>
              <a:rPr lang="en-GB" sz="1600" b="0" i="1" dirty="0"/>
              <a:t> </a:t>
            </a:r>
            <a:r>
              <a:rPr lang="en-GB" sz="1600" b="0" dirty="0" smtClean="0"/>
              <a:t>(38,4%)</a:t>
            </a:r>
          </a:p>
          <a:p>
            <a:pPr lvl="1">
              <a:buClr>
                <a:srgbClr val="0070C0"/>
              </a:buClr>
            </a:pPr>
            <a:r>
              <a:rPr lang="en-GB" sz="1600" b="0" dirty="0" smtClean="0"/>
              <a:t>costs </a:t>
            </a:r>
            <a:r>
              <a:rPr lang="en-GB" sz="1600" b="0" dirty="0"/>
              <a:t>involved in resolving complaints and disputes </a:t>
            </a:r>
            <a:r>
              <a:rPr lang="en-GB" sz="1600" b="0" dirty="0" smtClean="0"/>
              <a:t>cross-border (35,2%)</a:t>
            </a:r>
            <a:endParaRPr lang="en-GB" sz="1600" b="0" dirty="0"/>
          </a:p>
          <a:p>
            <a:pPr lvl="1">
              <a:buClr>
                <a:srgbClr val="0070C0"/>
              </a:buClr>
            </a:pPr>
            <a:r>
              <a:rPr lang="en-GB" sz="1600" b="0" dirty="0" smtClean="0"/>
              <a:t>transport </a:t>
            </a:r>
            <a:r>
              <a:rPr lang="en-GB" sz="1600" b="0" dirty="0"/>
              <a:t>costs due to distance </a:t>
            </a:r>
            <a:r>
              <a:rPr lang="en-GB" sz="1600" b="0" dirty="0" smtClean="0"/>
              <a:t>(34,6%)</a:t>
            </a:r>
          </a:p>
          <a:p>
            <a:pPr>
              <a:buClr>
                <a:srgbClr val="0070C0"/>
              </a:buClr>
            </a:pPr>
            <a:r>
              <a:rPr lang="en-US" sz="2000" i="0" dirty="0" smtClean="0"/>
              <a:t>Failed intra-EU trade due to contract law: 26-184 </a:t>
            </a:r>
            <a:r>
              <a:rPr lang="en-US" sz="2000" i="0" dirty="0" err="1"/>
              <a:t>Bn</a:t>
            </a:r>
            <a:r>
              <a:rPr lang="en-US" sz="2000" i="0" dirty="0"/>
              <a:t>€ (2011)</a:t>
            </a:r>
          </a:p>
          <a:p>
            <a:pPr>
              <a:buClr>
                <a:srgbClr val="0070C0"/>
              </a:buClr>
            </a:pPr>
            <a:endParaRPr lang="en-GB" sz="2000" b="1" i="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288" y="980207"/>
            <a:ext cx="8229600" cy="936625"/>
          </a:xfrm>
        </p:spPr>
        <p:txBody>
          <a:bodyPr/>
          <a:lstStyle/>
          <a:p>
            <a:r>
              <a:rPr lang="en-US" sz="2800" dirty="0" smtClean="0"/>
              <a:t>Obstacles as experienced by businesses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7432598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6055E63DF46242811C570E4F02F027" ma:contentTypeVersion="1" ma:contentTypeDescription="Create a new document." ma:contentTypeScope="" ma:versionID="fd681e9fef36b3aefcd8a0751194a6a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766ABC2-B976-4A08-B362-EB2E2AC42C1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2BC02401-7CF9-49A8-B738-A02EA5B719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98BF77-EB5D-4858-9AA5-A3FBE25D56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3F323C0-40D4-4C6D-96B2-247A0D7667AD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4779</TotalTime>
  <Words>931</Words>
  <Application>Microsoft Office PowerPoint</Application>
  <PresentationFormat>On-screen Show (4:3)</PresentationFormat>
  <Paragraphs>118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Slide_Master</vt:lpstr>
      <vt:lpstr>PowerPoint Presentation</vt:lpstr>
      <vt:lpstr>What do we need to know?</vt:lpstr>
      <vt:lpstr>What do we know?</vt:lpstr>
      <vt:lpstr>Online B2C flows</vt:lpstr>
      <vt:lpstr>Online B2C flows – some caveats</vt:lpstr>
      <vt:lpstr>Digital products</vt:lpstr>
      <vt:lpstr>Concentration</vt:lpstr>
      <vt:lpstr>Obstacles as experienced by consumers</vt:lpstr>
      <vt:lpstr>Obstacles as experienced by businesses</vt:lpstr>
      <vt:lpstr>Fresh evidence</vt:lpstr>
      <vt:lpstr>Surveys on DSM obstacles - initial findings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CHRISTODOULOU-VOSKARIDES Vicky (JUST)</cp:lastModifiedBy>
  <cp:revision>227</cp:revision>
  <cp:lastPrinted>2015-02-04T15:29:16Z</cp:lastPrinted>
  <dcterms:created xsi:type="dcterms:W3CDTF">2011-10-28T10:25:18Z</dcterms:created>
  <dcterms:modified xsi:type="dcterms:W3CDTF">2015-03-26T15:45:54Z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gs0">
    <vt:lpwstr/>
  </property>
  <property fmtid="{D5CDD505-2E9C-101B-9397-08002B2CF9AE}" pid="3" name="ContentType">
    <vt:lpwstr>Document</vt:lpwstr>
  </property>
  <property fmtid="{D5CDD505-2E9C-101B-9397-08002B2CF9AE}" pid="4" name="UnitID">
    <vt:lpwstr>-- Not Set --</vt:lpwstr>
  </property>
</Properties>
</file>