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7" r:id="rId3"/>
    <p:sldId id="275" r:id="rId4"/>
    <p:sldId id="277" r:id="rId5"/>
    <p:sldId id="268" r:id="rId6"/>
    <p:sldId id="278" r:id="rId7"/>
    <p:sldId id="281" r:id="rId8"/>
    <p:sldId id="282" r:id="rId9"/>
    <p:sldId id="279" r:id="rId10"/>
    <p:sldId id="284" r:id="rId11"/>
    <p:sldId id="280" r:id="rId12"/>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elle Landry" initials="G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3232004-0956-4796-8AC8-8384398C6BAE}" type="datetimeFigureOut">
              <a:rPr lang="fr-FR" smtClean="0"/>
              <a:t>18/10/2018</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FE3493D-E283-4138-BBBF-CF7B238D85BC}" type="slidenum">
              <a:rPr lang="fr-FR" smtClean="0"/>
              <a:t>‹#›</a:t>
            </a:fld>
            <a:endParaRPr lang="fr-FR"/>
          </a:p>
        </p:txBody>
      </p:sp>
    </p:spTree>
    <p:extLst>
      <p:ext uri="{BB962C8B-B14F-4D97-AF65-F5344CB8AC3E}">
        <p14:creationId xmlns:p14="http://schemas.microsoft.com/office/powerpoint/2010/main" val="181624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3E0609-C7A7-4D1A-94DC-7644D958059D}" type="datetimeFigureOut">
              <a:rPr lang="fr-FR" smtClean="0"/>
              <a:t>18/10/2018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C40ECE-028B-4CC9-A0B3-2CB7E710427E}" type="slidenum">
              <a:rPr lang="fr-FR" smtClean="0"/>
              <a:t>‹#›</a:t>
            </a:fld>
            <a:endParaRPr lang="fr-FR"/>
          </a:p>
        </p:txBody>
      </p:sp>
    </p:spTree>
    <p:extLst>
      <p:ext uri="{BB962C8B-B14F-4D97-AF65-F5344CB8AC3E}">
        <p14:creationId xmlns:p14="http://schemas.microsoft.com/office/powerpoint/2010/main" val="16077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Example</a:t>
            </a:r>
            <a:r>
              <a:rPr lang="fr-FR" baseline="0" dirty="0" smtClean="0"/>
              <a:t> </a:t>
            </a:r>
            <a:r>
              <a:rPr lang="fr-FR" baseline="0" dirty="0" err="1" smtClean="0"/>
              <a:t>with</a:t>
            </a:r>
            <a:r>
              <a:rPr lang="fr-FR" baseline="0" dirty="0" smtClean="0"/>
              <a:t> a </a:t>
            </a:r>
            <a:r>
              <a:rPr lang="fr-FR" baseline="0" dirty="0" err="1" smtClean="0"/>
              <a:t>very</a:t>
            </a:r>
            <a:r>
              <a:rPr lang="fr-FR" baseline="0" dirty="0" smtClean="0"/>
              <a:t> </a:t>
            </a:r>
            <a:r>
              <a:rPr lang="fr-FR" baseline="0" dirty="0" err="1" smtClean="0"/>
              <a:t>popular</a:t>
            </a:r>
            <a:r>
              <a:rPr lang="fr-FR" baseline="0" dirty="0" smtClean="0"/>
              <a:t> </a:t>
            </a:r>
            <a:r>
              <a:rPr lang="fr-FR" baseline="0" dirty="0" err="1" smtClean="0"/>
              <a:t>toothpaste</a:t>
            </a:r>
            <a:endParaRPr lang="fr-FR" dirty="0"/>
          </a:p>
        </p:txBody>
      </p:sp>
      <p:sp>
        <p:nvSpPr>
          <p:cNvPr id="4" name="Espace réservé du numéro de diapositive 3"/>
          <p:cNvSpPr>
            <a:spLocks noGrp="1"/>
          </p:cNvSpPr>
          <p:nvPr>
            <p:ph type="sldNum" sz="quarter" idx="10"/>
          </p:nvPr>
        </p:nvSpPr>
        <p:spPr/>
        <p:txBody>
          <a:bodyPr/>
          <a:lstStyle/>
          <a:p>
            <a:fld id="{92C40ECE-028B-4CC9-A0B3-2CB7E710427E}" type="slidenum">
              <a:rPr lang="fr-FR" smtClean="0"/>
              <a:t>7</a:t>
            </a:fld>
            <a:endParaRPr lang="fr-FR"/>
          </a:p>
        </p:txBody>
      </p:sp>
    </p:spTree>
    <p:extLst>
      <p:ext uri="{BB962C8B-B14F-4D97-AF65-F5344CB8AC3E}">
        <p14:creationId xmlns:p14="http://schemas.microsoft.com/office/powerpoint/2010/main" val="73036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C40ECE-028B-4CC9-A0B3-2CB7E710427E}" type="slidenum">
              <a:rPr lang="fr-FR" smtClean="0"/>
              <a:t>8</a:t>
            </a:fld>
            <a:endParaRPr lang="fr-FR"/>
          </a:p>
        </p:txBody>
      </p:sp>
    </p:spTree>
    <p:extLst>
      <p:ext uri="{BB962C8B-B14F-4D97-AF65-F5344CB8AC3E}">
        <p14:creationId xmlns:p14="http://schemas.microsoft.com/office/powerpoint/2010/main" val="73036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C40ECE-028B-4CC9-A0B3-2CB7E710427E}" type="slidenum">
              <a:rPr lang="fr-FR" smtClean="0"/>
              <a:t>9</a:t>
            </a:fld>
            <a:endParaRPr lang="fr-FR"/>
          </a:p>
        </p:txBody>
      </p:sp>
    </p:spTree>
    <p:extLst>
      <p:ext uri="{BB962C8B-B14F-4D97-AF65-F5344CB8AC3E}">
        <p14:creationId xmlns:p14="http://schemas.microsoft.com/office/powerpoint/2010/main" val="209860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C40ECE-028B-4CC9-A0B3-2CB7E710427E}" type="slidenum">
              <a:rPr lang="fr-FR" smtClean="0"/>
              <a:t>10</a:t>
            </a:fld>
            <a:endParaRPr lang="fr-FR"/>
          </a:p>
        </p:txBody>
      </p:sp>
    </p:spTree>
    <p:extLst>
      <p:ext uri="{BB962C8B-B14F-4D97-AF65-F5344CB8AC3E}">
        <p14:creationId xmlns:p14="http://schemas.microsoft.com/office/powerpoint/2010/main" val="73036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823E48F-FDFF-49B9-8656-EEE66AA6C709}" type="datetimeFigureOut">
              <a:rPr lang="fr-FR" smtClean="0"/>
              <a:t>18/10/2018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192960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23E48F-FDFF-49B9-8656-EEE66AA6C709}" type="datetimeFigureOut">
              <a:rPr lang="fr-FR" smtClean="0"/>
              <a:t>18/10/2018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11116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23E48F-FDFF-49B9-8656-EEE66AA6C709}" type="datetimeFigureOut">
              <a:rPr lang="fr-FR" smtClean="0"/>
              <a:t>18/10/2018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139107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23E48F-FDFF-49B9-8656-EEE66AA6C709}" type="datetimeFigureOut">
              <a:rPr lang="fr-FR" smtClean="0"/>
              <a:t>18/10/2018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26077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823E48F-FDFF-49B9-8656-EEE66AA6C709}" type="datetimeFigureOut">
              <a:rPr lang="fr-FR" smtClean="0"/>
              <a:t>18/10/2018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246298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823E48F-FDFF-49B9-8656-EEE66AA6C709}" type="datetimeFigureOut">
              <a:rPr lang="fr-FR" smtClean="0"/>
              <a:t>18/10/2018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328473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823E48F-FDFF-49B9-8656-EEE66AA6C709}" type="datetimeFigureOut">
              <a:rPr lang="fr-FR" smtClean="0"/>
              <a:t>18/10/2018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55061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823E48F-FDFF-49B9-8656-EEE66AA6C709}" type="datetimeFigureOut">
              <a:rPr lang="fr-FR" smtClean="0"/>
              <a:t>18/10/2018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12544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23E48F-FDFF-49B9-8656-EEE66AA6C709}" type="datetimeFigureOut">
              <a:rPr lang="fr-FR" smtClean="0"/>
              <a:t>18/10/2018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130938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823E48F-FDFF-49B9-8656-EEE66AA6C709}" type="datetimeFigureOut">
              <a:rPr lang="fr-FR" smtClean="0"/>
              <a:t>18/10/2018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18815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823E48F-FDFF-49B9-8656-EEE66AA6C709}" type="datetimeFigureOut">
              <a:rPr lang="fr-FR" smtClean="0"/>
              <a:t>18/10/2018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0FD996-E7C1-46F4-95BE-1E113360371D}" type="slidenum">
              <a:rPr lang="fr-FR" smtClean="0"/>
              <a:t>‹#›</a:t>
            </a:fld>
            <a:endParaRPr lang="fr-FR"/>
          </a:p>
        </p:txBody>
      </p:sp>
    </p:spTree>
    <p:extLst>
      <p:ext uri="{BB962C8B-B14F-4D97-AF65-F5344CB8AC3E}">
        <p14:creationId xmlns:p14="http://schemas.microsoft.com/office/powerpoint/2010/main" val="277536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3E48F-FDFF-49B9-8656-EEE66AA6C709}" type="datetimeFigureOut">
              <a:rPr lang="fr-FR" smtClean="0"/>
              <a:t>18/10/2018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FD996-E7C1-46F4-95BE-1E113360371D}" type="slidenum">
              <a:rPr lang="fr-FR" smtClean="0"/>
              <a:t>‹#›</a:t>
            </a:fld>
            <a:endParaRPr lang="fr-FR"/>
          </a:p>
        </p:txBody>
      </p:sp>
    </p:spTree>
    <p:extLst>
      <p:ext uri="{BB962C8B-B14F-4D97-AF65-F5344CB8AC3E}">
        <p14:creationId xmlns:p14="http://schemas.microsoft.com/office/powerpoint/2010/main" val="355213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mailto:kdcrescenzo@quechoisir.or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quechoisir.org/decryptage-produits-cosmetiques-telechargez-notre-carte-repere-des-molecules-toxiques-n11449/" TargetMode="External"/><Relationship Id="rId7" Type="http://schemas.openxmlformats.org/officeDocument/2006/relationships/image" Target="../media/image5.png"/><Relationship Id="rId2" Type="http://schemas.openxmlformats.org/officeDocument/2006/relationships/hyperlink" Target="https://www.quechoisir.org/comparatif-ingredients-indesirables-n941/liste/deodorants-ou-anti-transpirants-sci100/"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quechoisir.org/formulaire-ingredients-indesirables-n2454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echoisir.org/application-mobile-quelcosmetic-n5280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56793"/>
            <a:ext cx="7772400" cy="2043658"/>
          </a:xfrm>
        </p:spPr>
        <p:txBody>
          <a:bodyPr>
            <a:normAutofit fontScale="90000"/>
          </a:bodyPr>
          <a:lstStyle/>
          <a:p>
            <a:r>
              <a:rPr lang="en-US" i="1" dirty="0"/>
              <a:t>Undesirable substances in </a:t>
            </a:r>
            <a:r>
              <a:rPr lang="en-US" i="1" dirty="0" smtClean="0"/>
              <a:t>cosmetics </a:t>
            </a:r>
            <a:r>
              <a:rPr lang="en-US" i="1" dirty="0"/>
              <a:t>“</a:t>
            </a:r>
            <a:r>
              <a:rPr lang="en-US" i="1" dirty="0" err="1"/>
              <a:t>QuelCosmetic</a:t>
            </a:r>
            <a:r>
              <a:rPr lang="en-US" i="1" dirty="0" smtClean="0"/>
              <a:t>”, </a:t>
            </a:r>
            <a:r>
              <a:rPr lang="en-US" i="1" dirty="0"/>
              <a:t>an app to make easy </a:t>
            </a:r>
            <a:r>
              <a:rPr lang="en-US" i="1" dirty="0" smtClean="0"/>
              <a:t>choices</a:t>
            </a:r>
            <a:endParaRPr lang="fr-FR" dirty="0"/>
          </a:p>
        </p:txBody>
      </p:sp>
      <p:sp>
        <p:nvSpPr>
          <p:cNvPr id="3" name="Sous-titre 2"/>
          <p:cNvSpPr>
            <a:spLocks noGrp="1"/>
          </p:cNvSpPr>
          <p:nvPr>
            <p:ph type="subTitle" idx="1"/>
          </p:nvPr>
        </p:nvSpPr>
        <p:spPr>
          <a:xfrm>
            <a:off x="971600" y="3886200"/>
            <a:ext cx="7128792" cy="1270992"/>
          </a:xfrm>
        </p:spPr>
        <p:txBody>
          <a:bodyPr>
            <a:normAutofit fontScale="92500" lnSpcReduction="10000"/>
          </a:bodyPr>
          <a:lstStyle/>
          <a:p>
            <a:r>
              <a:rPr lang="fr-FR" sz="2800" b="1" dirty="0">
                <a:latin typeface="TimesNewRoman,Bold"/>
              </a:rPr>
              <a:t>European Consumer Consultative Group </a:t>
            </a:r>
            <a:r>
              <a:rPr lang="fr-FR" sz="2800" b="1" i="1" dirty="0" smtClean="0">
                <a:latin typeface="TimesNewRoman,Bold"/>
              </a:rPr>
              <a:t>ECCG</a:t>
            </a:r>
            <a:endParaRPr lang="fr-FR" sz="2800" b="1" i="1" dirty="0">
              <a:latin typeface="TimesNewRoman,Bold"/>
            </a:endParaRPr>
          </a:p>
          <a:p>
            <a:r>
              <a:rPr lang="fr-FR" sz="2800" b="1" dirty="0">
                <a:latin typeface="TimesNewRoman,Bold"/>
              </a:rPr>
              <a:t>23 &amp; 24 October 2018</a:t>
            </a:r>
            <a:endParaRPr lang="en-GB" sz="2800" b="1" i="1" dirty="0" smtClean="0"/>
          </a:p>
        </p:txBody>
      </p:sp>
      <p:pic>
        <p:nvPicPr>
          <p:cNvPr id="2050" name="Picture 2" descr="Z:\Karine\ADMI\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725" y="5301208"/>
            <a:ext cx="792549" cy="90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8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286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2816"/>
            <a:ext cx="2876550" cy="3619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itre 1"/>
          <p:cNvSpPr txBox="1">
            <a:spLocks/>
          </p:cNvSpPr>
          <p:nvPr/>
        </p:nvSpPr>
        <p:spPr>
          <a:xfrm>
            <a:off x="755576" y="260647"/>
            <a:ext cx="7848872" cy="64807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smtClean="0"/>
          </a:p>
          <a:p>
            <a:r>
              <a:rPr lang="fr-FR" sz="13600" dirty="0" smtClean="0"/>
              <a:t>To come: </a:t>
            </a:r>
            <a:r>
              <a:rPr lang="fr-FR" sz="13600" dirty="0" err="1"/>
              <a:t>Launch</a:t>
            </a:r>
            <a:r>
              <a:rPr lang="fr-FR" sz="13600" dirty="0"/>
              <a:t> of </a:t>
            </a:r>
            <a:r>
              <a:rPr lang="fr-FR" sz="13600" dirty="0" smtClean="0"/>
              <a:t>V2</a:t>
            </a:r>
            <a:r>
              <a:rPr lang="fr-FR" sz="16000" dirty="0" smtClean="0"/>
              <a:t> </a:t>
            </a:r>
            <a:r>
              <a:rPr lang="fr-FR" sz="8000" dirty="0" smtClean="0"/>
              <a:t>- 20</a:t>
            </a:r>
            <a:r>
              <a:rPr lang="fr-FR" sz="8000" baseline="30000" dirty="0" smtClean="0"/>
              <a:t>th</a:t>
            </a:r>
            <a:r>
              <a:rPr lang="fr-FR" sz="8000" dirty="0" smtClean="0"/>
              <a:t> </a:t>
            </a:r>
            <a:r>
              <a:rPr lang="fr-FR" sz="8000" dirty="0" err="1" smtClean="0"/>
              <a:t>Oct</a:t>
            </a:r>
            <a:r>
              <a:rPr lang="fr-FR" sz="8000" dirty="0" smtClean="0"/>
              <a:t> 2018</a:t>
            </a:r>
          </a:p>
          <a:p>
            <a:r>
              <a:rPr lang="fr-FR" sz="9600" b="1" dirty="0" smtClean="0">
                <a:solidFill>
                  <a:srgbClr val="7030A0"/>
                </a:solidFill>
              </a:rPr>
              <a:t>New </a:t>
            </a:r>
            <a:r>
              <a:rPr lang="fr-FR" sz="9600" b="1" dirty="0" err="1" smtClean="0">
                <a:solidFill>
                  <a:srgbClr val="7030A0"/>
                </a:solidFill>
              </a:rPr>
              <a:t>functionalities</a:t>
            </a:r>
            <a:endParaRPr lang="fr-FR" sz="9600" b="1" dirty="0" smtClean="0">
              <a:solidFill>
                <a:srgbClr val="7030A0"/>
              </a:solidFill>
            </a:endParaRPr>
          </a:p>
          <a:p>
            <a:endParaRPr lang="fr-FR" dirty="0" smtClean="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488" y="1174586"/>
            <a:ext cx="3009900" cy="538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1177" y="1174584"/>
            <a:ext cx="3028950" cy="538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594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190" y="1412776"/>
            <a:ext cx="3190978"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259632" y="4941168"/>
            <a:ext cx="6624736" cy="430887"/>
          </a:xfrm>
          <a:prstGeom prst="rect">
            <a:avLst/>
          </a:prstGeom>
          <a:noFill/>
        </p:spPr>
        <p:txBody>
          <a:bodyPr wrap="square" rtlCol="0">
            <a:spAutoFit/>
          </a:bodyPr>
          <a:lstStyle/>
          <a:p>
            <a:pPr algn="ctr"/>
            <a:r>
              <a:rPr lang="fr-FR" sz="2200" b="1" i="1" dirty="0" smtClean="0"/>
              <a:t>THANK YOU FOR YOUR ATTENTION</a:t>
            </a:r>
            <a:endParaRPr lang="fr-FR" sz="2200" b="1" i="1" dirty="0"/>
          </a:p>
        </p:txBody>
      </p:sp>
      <p:sp>
        <p:nvSpPr>
          <p:cNvPr id="4" name="ZoneTexte 3"/>
          <p:cNvSpPr txBox="1"/>
          <p:nvPr/>
        </p:nvSpPr>
        <p:spPr>
          <a:xfrm>
            <a:off x="221788" y="6165303"/>
            <a:ext cx="6336704" cy="646331"/>
          </a:xfrm>
          <a:prstGeom prst="rect">
            <a:avLst/>
          </a:prstGeom>
          <a:noFill/>
        </p:spPr>
        <p:txBody>
          <a:bodyPr wrap="square" rtlCol="0">
            <a:spAutoFit/>
          </a:bodyPr>
          <a:lstStyle/>
          <a:p>
            <a:r>
              <a:rPr lang="fr-FR" sz="1200" dirty="0" smtClean="0"/>
              <a:t>Karine DE CRESCENZO                      </a:t>
            </a:r>
          </a:p>
          <a:p>
            <a:r>
              <a:rPr lang="fr-FR" sz="1200" dirty="0" smtClean="0">
                <a:hlinkClick r:id="rId3"/>
              </a:rPr>
              <a:t>kdcrescenzo@quechoisir.org</a:t>
            </a:r>
            <a:r>
              <a:rPr lang="fr-FR" sz="1200" dirty="0" smtClean="0"/>
              <a:t>             </a:t>
            </a:r>
          </a:p>
          <a:p>
            <a:r>
              <a:rPr lang="fr-FR" sz="1200" dirty="0" smtClean="0"/>
              <a:t>+33 (0)1.44.93.18.89                        </a:t>
            </a:r>
            <a:endParaRPr lang="fr-FR" sz="1200" dirty="0"/>
          </a:p>
        </p:txBody>
      </p:sp>
    </p:spTree>
    <p:extLst>
      <p:ext uri="{BB962C8B-B14F-4D97-AF65-F5344CB8AC3E}">
        <p14:creationId xmlns:p14="http://schemas.microsoft.com/office/powerpoint/2010/main" val="185512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WHY THIS PROJECT?</a:t>
            </a:r>
            <a:endParaRPr lang="fr-FR" dirty="0"/>
          </a:p>
        </p:txBody>
      </p:sp>
      <p:sp>
        <p:nvSpPr>
          <p:cNvPr id="3" name="Espace réservé du contenu 2"/>
          <p:cNvSpPr>
            <a:spLocks noGrp="1"/>
          </p:cNvSpPr>
          <p:nvPr>
            <p:ph idx="1"/>
          </p:nvPr>
        </p:nvSpPr>
        <p:spPr>
          <a:xfrm>
            <a:off x="457200" y="1556792"/>
            <a:ext cx="8229600" cy="4896544"/>
          </a:xfrm>
        </p:spPr>
        <p:txBody>
          <a:bodyPr>
            <a:normAutofit fontScale="92500"/>
          </a:bodyPr>
          <a:lstStyle/>
          <a:p>
            <a:pPr>
              <a:buFont typeface="Wingdings" panose="05000000000000000000" pitchFamily="2" charset="2"/>
              <a:buChar char="q"/>
            </a:pPr>
            <a:r>
              <a:rPr lang="fr-FR" sz="3000" dirty="0" smtClean="0"/>
              <a:t>2 </a:t>
            </a:r>
            <a:r>
              <a:rPr lang="fr-FR" sz="3000" dirty="0" err="1" smtClean="0"/>
              <a:t>years</a:t>
            </a:r>
            <a:r>
              <a:rPr lang="fr-FR" sz="3000" dirty="0" smtClean="0"/>
              <a:t>’ </a:t>
            </a:r>
            <a:r>
              <a:rPr lang="fr-FR" sz="3000" dirty="0" err="1" smtClean="0"/>
              <a:t>project</a:t>
            </a:r>
            <a:r>
              <a:rPr lang="fr-FR" sz="3000" dirty="0" smtClean="0"/>
              <a:t> running </a:t>
            </a:r>
            <a:r>
              <a:rPr lang="fr-FR" sz="3000" dirty="0" err="1" smtClean="0"/>
              <a:t>since</a:t>
            </a:r>
            <a:r>
              <a:rPr lang="fr-FR" sz="3000" dirty="0" smtClean="0"/>
              <a:t> 2016</a:t>
            </a:r>
          </a:p>
          <a:p>
            <a:pPr>
              <a:buFont typeface="Wingdings" panose="05000000000000000000" pitchFamily="2" charset="2"/>
              <a:buChar char="q"/>
            </a:pPr>
            <a:endParaRPr lang="fr-FR" sz="3000" dirty="0" smtClean="0"/>
          </a:p>
          <a:p>
            <a:pPr marL="0" indent="0">
              <a:buNone/>
            </a:pPr>
            <a:r>
              <a:rPr lang="fr-FR" sz="3000" i="1" u="sng" dirty="0" smtClean="0"/>
              <a:t>Objectives:</a:t>
            </a:r>
          </a:p>
          <a:p>
            <a:pPr>
              <a:buFont typeface="Wingdings" panose="05000000000000000000" pitchFamily="2" charset="2"/>
              <a:buChar char="q"/>
            </a:pPr>
            <a:r>
              <a:rPr lang="fr-FR" sz="3000" dirty="0" smtClean="0"/>
              <a:t>Help </a:t>
            </a:r>
            <a:r>
              <a:rPr lang="fr-FR" sz="3000" dirty="0" err="1" smtClean="0"/>
              <a:t>consumers</a:t>
            </a:r>
            <a:r>
              <a:rPr lang="fr-FR" sz="3000" dirty="0" smtClean="0"/>
              <a:t> in </a:t>
            </a:r>
            <a:r>
              <a:rPr lang="fr-FR" sz="3000" dirty="0" err="1" smtClean="0"/>
              <a:t>their</a:t>
            </a:r>
            <a:r>
              <a:rPr lang="fr-FR" sz="3000" dirty="0" smtClean="0"/>
              <a:t> </a:t>
            </a:r>
            <a:r>
              <a:rPr lang="fr-FR" sz="3000" dirty="0" err="1" smtClean="0"/>
              <a:t>decision</a:t>
            </a:r>
            <a:r>
              <a:rPr lang="fr-FR" sz="3000" dirty="0" smtClean="0"/>
              <a:t> </a:t>
            </a:r>
            <a:r>
              <a:rPr lang="fr-FR" sz="3000" dirty="0" err="1" smtClean="0"/>
              <a:t>purchase</a:t>
            </a:r>
            <a:r>
              <a:rPr lang="fr-FR" sz="3000" dirty="0" smtClean="0"/>
              <a:t> &amp; </a:t>
            </a:r>
            <a:r>
              <a:rPr lang="fr-FR" sz="3000" dirty="0" err="1" smtClean="0"/>
              <a:t>guarantee</a:t>
            </a:r>
            <a:r>
              <a:rPr lang="fr-FR" sz="3000" dirty="0" smtClean="0"/>
              <a:t> </a:t>
            </a:r>
            <a:r>
              <a:rPr lang="fr-FR" sz="3000" dirty="0" err="1" smtClean="0"/>
              <a:t>safe</a:t>
            </a:r>
            <a:r>
              <a:rPr lang="fr-FR" sz="3000" dirty="0" smtClean="0"/>
              <a:t> products. </a:t>
            </a:r>
          </a:p>
          <a:p>
            <a:pPr>
              <a:buFont typeface="Wingdings" panose="05000000000000000000" pitchFamily="2" charset="2"/>
              <a:buChar char="q"/>
            </a:pPr>
            <a:r>
              <a:rPr lang="fr-FR" sz="3000" dirty="0" err="1"/>
              <a:t>P</a:t>
            </a:r>
            <a:r>
              <a:rPr lang="fr-FR" sz="3000" dirty="0" err="1" smtClean="0"/>
              <a:t>articular</a:t>
            </a:r>
            <a:r>
              <a:rPr lang="fr-FR" sz="3000" dirty="0" smtClean="0"/>
              <a:t> attention </a:t>
            </a:r>
            <a:r>
              <a:rPr lang="fr-FR" sz="3000" dirty="0" err="1" smtClean="0"/>
              <a:t>given</a:t>
            </a:r>
            <a:r>
              <a:rPr lang="fr-FR" sz="3000" dirty="0" smtClean="0"/>
              <a:t> to </a:t>
            </a:r>
            <a:r>
              <a:rPr lang="fr-FR" sz="3000" dirty="0" err="1" smtClean="0"/>
              <a:t>vulnerable</a:t>
            </a:r>
            <a:r>
              <a:rPr lang="fr-FR" sz="3000" dirty="0" smtClean="0"/>
              <a:t> </a:t>
            </a:r>
            <a:r>
              <a:rPr lang="fr-FR" sz="3000" dirty="0" err="1" smtClean="0"/>
              <a:t>consumers</a:t>
            </a:r>
            <a:r>
              <a:rPr lang="fr-FR" sz="3000" dirty="0" smtClean="0"/>
              <a:t> (</a:t>
            </a:r>
            <a:r>
              <a:rPr lang="fr-FR" sz="3000" dirty="0" err="1" smtClean="0"/>
              <a:t>children</a:t>
            </a:r>
            <a:r>
              <a:rPr lang="fr-FR" sz="3000" dirty="0" smtClean="0"/>
              <a:t>, </a:t>
            </a:r>
            <a:r>
              <a:rPr lang="fr-FR" sz="3000" dirty="0" err="1" smtClean="0"/>
              <a:t>pregnant</a:t>
            </a:r>
            <a:r>
              <a:rPr lang="fr-FR" sz="3000" dirty="0" smtClean="0"/>
              <a:t> </a:t>
            </a:r>
            <a:r>
              <a:rPr lang="fr-FR" sz="3000" dirty="0" err="1" smtClean="0"/>
              <a:t>women</a:t>
            </a:r>
            <a:r>
              <a:rPr lang="fr-FR" sz="3000" dirty="0" smtClean="0"/>
              <a:t>…)</a:t>
            </a:r>
          </a:p>
          <a:p>
            <a:pPr>
              <a:buFont typeface="Wingdings" panose="05000000000000000000" pitchFamily="2" charset="2"/>
              <a:buChar char="q"/>
            </a:pPr>
            <a:r>
              <a:rPr lang="fr-FR" sz="3000" dirty="0" err="1" smtClean="0"/>
              <a:t>Clarify</a:t>
            </a:r>
            <a:r>
              <a:rPr lang="fr-FR" sz="3000" dirty="0" smtClean="0"/>
              <a:t> the message </a:t>
            </a:r>
            <a:r>
              <a:rPr lang="fr-FR" sz="3000" dirty="0" err="1" smtClean="0"/>
              <a:t>related</a:t>
            </a:r>
            <a:r>
              <a:rPr lang="fr-FR" sz="3000" dirty="0" smtClean="0"/>
              <a:t> to </a:t>
            </a:r>
            <a:r>
              <a:rPr lang="fr-FR" sz="3000" dirty="0" err="1" smtClean="0"/>
              <a:t>undesirable</a:t>
            </a:r>
            <a:r>
              <a:rPr lang="fr-FR" sz="3000" dirty="0" smtClean="0"/>
              <a:t> substances</a:t>
            </a:r>
          </a:p>
          <a:p>
            <a:pPr>
              <a:buFont typeface="Wingdings" panose="05000000000000000000" pitchFamily="2" charset="2"/>
              <a:buChar char="q"/>
            </a:pPr>
            <a:r>
              <a:rPr lang="fr-FR" sz="3000" dirty="0" err="1" smtClean="0"/>
              <a:t>Give</a:t>
            </a:r>
            <a:r>
              <a:rPr lang="fr-FR" sz="3000" dirty="0" smtClean="0"/>
              <a:t> </a:t>
            </a:r>
            <a:r>
              <a:rPr lang="fr-FR" sz="3000" dirty="0" err="1" smtClean="0"/>
              <a:t>consumers</a:t>
            </a:r>
            <a:r>
              <a:rPr lang="fr-FR" sz="3000" dirty="0" smtClean="0"/>
              <a:t> </a:t>
            </a:r>
            <a:r>
              <a:rPr lang="fr-FR" sz="3000" dirty="0" err="1" smtClean="0"/>
              <a:t>practical</a:t>
            </a:r>
            <a:r>
              <a:rPr lang="fr-FR" sz="3000" dirty="0" smtClean="0"/>
              <a:t> </a:t>
            </a:r>
            <a:r>
              <a:rPr lang="fr-FR" sz="3000" dirty="0" err="1" smtClean="0"/>
              <a:t>tools</a:t>
            </a:r>
            <a:r>
              <a:rPr lang="fr-FR" sz="3000" dirty="0"/>
              <a:t> </a:t>
            </a:r>
            <a:r>
              <a:rPr lang="fr-FR" sz="3000" dirty="0" smtClean="0"/>
              <a:t>→ Active participation  </a:t>
            </a:r>
          </a:p>
          <a:p>
            <a:pPr marL="0" indent="0">
              <a:buNone/>
            </a:pPr>
            <a:endParaRPr lang="fr-FR" sz="3000" dirty="0"/>
          </a:p>
        </p:txBody>
      </p:sp>
    </p:spTree>
    <p:extLst>
      <p:ext uri="{BB962C8B-B14F-4D97-AF65-F5344CB8AC3E}">
        <p14:creationId xmlns:p14="http://schemas.microsoft.com/office/powerpoint/2010/main" val="1319727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err="1" smtClean="0"/>
              <a:t>Where</a:t>
            </a:r>
            <a:r>
              <a:rPr lang="fr-FR" dirty="0" smtClean="0"/>
              <a:t> do </a:t>
            </a:r>
            <a:r>
              <a:rPr lang="fr-FR" dirty="0" err="1" smtClean="0"/>
              <a:t>we</a:t>
            </a:r>
            <a:r>
              <a:rPr lang="fr-FR" dirty="0" smtClean="0"/>
              <a:t> come </a:t>
            </a:r>
            <a:r>
              <a:rPr lang="fr-FR" dirty="0" err="1" smtClean="0"/>
              <a:t>from</a:t>
            </a:r>
            <a:r>
              <a:rPr lang="fr-FR" dirty="0" smtClean="0"/>
              <a:t>?</a:t>
            </a:r>
            <a:endParaRPr lang="fr-FR" dirty="0"/>
          </a:p>
        </p:txBody>
      </p:sp>
      <p:sp>
        <p:nvSpPr>
          <p:cNvPr id="5" name="Espace réservé du texte 4"/>
          <p:cNvSpPr>
            <a:spLocks noGrp="1"/>
          </p:cNvSpPr>
          <p:nvPr>
            <p:ph type="body" idx="1"/>
          </p:nvPr>
        </p:nvSpPr>
        <p:spPr>
          <a:xfrm>
            <a:off x="395536" y="1196752"/>
            <a:ext cx="8496944" cy="504056"/>
          </a:xfrm>
        </p:spPr>
        <p:txBody>
          <a:bodyPr>
            <a:normAutofit fontScale="25000" lnSpcReduction="20000"/>
          </a:bodyPr>
          <a:lstStyle/>
          <a:p>
            <a:endParaRPr lang="fr-FR" sz="1800" dirty="0" smtClean="0"/>
          </a:p>
          <a:p>
            <a:endParaRPr lang="fr-FR" sz="1800" dirty="0"/>
          </a:p>
          <a:p>
            <a:pPr algn="ctr"/>
            <a:r>
              <a:rPr lang="fr-FR" sz="9600" dirty="0" smtClean="0"/>
              <a:t>1st </a:t>
            </a:r>
            <a:r>
              <a:rPr lang="fr-FR" sz="9600" dirty="0" err="1"/>
              <a:t>campaign</a:t>
            </a:r>
            <a:r>
              <a:rPr lang="fr-FR" sz="9600" dirty="0"/>
              <a:t> in </a:t>
            </a:r>
            <a:r>
              <a:rPr lang="fr-FR" sz="9600" dirty="0" err="1"/>
              <a:t>February</a:t>
            </a:r>
            <a:r>
              <a:rPr lang="fr-FR" sz="9600" dirty="0"/>
              <a:t> 2016</a:t>
            </a:r>
          </a:p>
          <a:p>
            <a:endParaRPr lang="fr-FR" dirty="0"/>
          </a:p>
        </p:txBody>
      </p:sp>
      <p:sp>
        <p:nvSpPr>
          <p:cNvPr id="3" name="Espace réservé du contenu 2"/>
          <p:cNvSpPr>
            <a:spLocks noGrp="1"/>
          </p:cNvSpPr>
          <p:nvPr>
            <p:ph sz="half" idx="2"/>
          </p:nvPr>
        </p:nvSpPr>
        <p:spPr>
          <a:xfrm>
            <a:off x="457200" y="2060849"/>
            <a:ext cx="4040188" cy="4248471"/>
          </a:xfrm>
        </p:spPr>
        <p:txBody>
          <a:bodyPr>
            <a:normAutofit fontScale="92500" lnSpcReduction="10000"/>
          </a:bodyPr>
          <a:lstStyle/>
          <a:p>
            <a:r>
              <a:rPr lang="fr-FR" dirty="0"/>
              <a:t>Daily </a:t>
            </a:r>
            <a:r>
              <a:rPr lang="fr-FR" dirty="0" err="1"/>
              <a:t>cosmetics</a:t>
            </a:r>
            <a:r>
              <a:rPr lang="fr-FR" dirty="0"/>
              <a:t> (</a:t>
            </a:r>
            <a:r>
              <a:rPr lang="en-US" dirty="0"/>
              <a:t>Moisturizing creams, shampoo, deodorants, toilet waters, wipes…) </a:t>
            </a:r>
          </a:p>
          <a:p>
            <a:r>
              <a:rPr lang="en-US" b="1" dirty="0"/>
              <a:t>185 products containing substances of concern </a:t>
            </a:r>
            <a:r>
              <a:rPr lang="en-US" dirty="0"/>
              <a:t>due to their toxicity, </a:t>
            </a:r>
            <a:r>
              <a:rPr lang="en-US" dirty="0" err="1"/>
              <a:t>allergenicity</a:t>
            </a:r>
            <a:r>
              <a:rPr lang="en-US" dirty="0"/>
              <a:t>, irritability or endocrine disruptor.</a:t>
            </a:r>
          </a:p>
          <a:p>
            <a:r>
              <a:rPr lang="en-US" dirty="0"/>
              <a:t>Famous brands </a:t>
            </a:r>
            <a:r>
              <a:rPr lang="en-US" dirty="0" smtClean="0"/>
              <a:t>and pharmaceutical products on </a:t>
            </a:r>
            <a:r>
              <a:rPr lang="en-US" dirty="0"/>
              <a:t>an equal footing with retailers brands</a:t>
            </a:r>
          </a:p>
          <a:p>
            <a:endParaRPr lang="fr-FR" dirty="0"/>
          </a:p>
        </p:txBody>
      </p:sp>
      <p:sp>
        <p:nvSpPr>
          <p:cNvPr id="4" name="Bulle ronde 3"/>
          <p:cNvSpPr/>
          <p:nvPr/>
        </p:nvSpPr>
        <p:spPr>
          <a:xfrm>
            <a:off x="6017667" y="5445224"/>
            <a:ext cx="1506661" cy="864096"/>
          </a:xfrm>
          <a:prstGeom prst="wedgeEllipseCallout">
            <a:avLst>
              <a:gd name="adj1" fmla="val 27633"/>
              <a:gd name="adj2" fmla="val -1015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137 000 sales</a:t>
            </a:r>
            <a:endParaRPr lang="fr-FR" dirty="0">
              <a:solidFill>
                <a:schemeClr val="tx1"/>
              </a:solidFill>
            </a:endParaRPr>
          </a:p>
        </p:txBody>
      </p:sp>
      <p:pic>
        <p:nvPicPr>
          <p:cNvPr id="102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488159" y="2070100"/>
            <a:ext cx="2209456"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866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548680"/>
            <a:ext cx="3096344" cy="792088"/>
          </a:xfrm>
        </p:spPr>
        <p:txBody>
          <a:bodyPr>
            <a:normAutofit/>
          </a:bodyPr>
          <a:lstStyle/>
          <a:p>
            <a:pPr algn="r"/>
            <a:r>
              <a:rPr lang="fr-FR" dirty="0" smtClean="0"/>
              <a:t>UNDERSTAND</a:t>
            </a:r>
            <a:endParaRPr lang="fr-FR" dirty="0"/>
          </a:p>
        </p:txBody>
      </p:sp>
      <p:sp>
        <p:nvSpPr>
          <p:cNvPr id="4" name="Espace réservé du contenu 3"/>
          <p:cNvSpPr>
            <a:spLocks noGrp="1"/>
          </p:cNvSpPr>
          <p:nvPr>
            <p:ph sz="half" idx="2"/>
          </p:nvPr>
        </p:nvSpPr>
        <p:spPr>
          <a:xfrm>
            <a:off x="107504" y="1988840"/>
            <a:ext cx="4040188" cy="4536504"/>
          </a:xfrm>
        </p:spPr>
        <p:txBody>
          <a:bodyPr>
            <a:normAutofit/>
          </a:bodyPr>
          <a:lstStyle/>
          <a:p>
            <a:pPr>
              <a:buFont typeface="Wingdings" panose="05000000000000000000" pitchFamily="2" charset="2"/>
              <a:buChar char="q"/>
            </a:pPr>
            <a:r>
              <a:rPr lang="fr-FR" dirty="0" err="1" smtClean="0"/>
              <a:t>Technical</a:t>
            </a:r>
            <a:r>
              <a:rPr lang="fr-FR" dirty="0" smtClean="0"/>
              <a:t> </a:t>
            </a:r>
            <a:r>
              <a:rPr lang="fr-FR" dirty="0" err="1" smtClean="0"/>
              <a:t>Sheets</a:t>
            </a:r>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pPr>
              <a:buFont typeface="Wingdings" panose="05000000000000000000" pitchFamily="2" charset="2"/>
              <a:buChar char="q"/>
            </a:pPr>
            <a:r>
              <a:rPr lang="fr-FR" dirty="0" err="1" smtClean="0">
                <a:hlinkClick r:id="rId2"/>
              </a:rPr>
              <a:t>Database</a:t>
            </a:r>
            <a:r>
              <a:rPr lang="fr-FR" dirty="0" smtClean="0"/>
              <a:t> of products</a:t>
            </a:r>
          </a:p>
          <a:p>
            <a:endParaRPr lang="fr-FR" dirty="0"/>
          </a:p>
        </p:txBody>
      </p:sp>
      <p:sp>
        <p:nvSpPr>
          <p:cNvPr id="5" name="Espace réservé du texte 4"/>
          <p:cNvSpPr>
            <a:spLocks noGrp="1"/>
          </p:cNvSpPr>
          <p:nvPr>
            <p:ph type="body" sz="quarter" idx="3"/>
          </p:nvPr>
        </p:nvSpPr>
        <p:spPr>
          <a:xfrm>
            <a:off x="4388453" y="692696"/>
            <a:ext cx="3855956" cy="639762"/>
          </a:xfrm>
        </p:spPr>
        <p:txBody>
          <a:bodyPr/>
          <a:lstStyle/>
          <a:p>
            <a:pPr algn="r"/>
            <a:r>
              <a:rPr lang="fr-FR" dirty="0" smtClean="0"/>
              <a:t>TAKE ACTION</a:t>
            </a:r>
            <a:endParaRPr lang="fr-FR" dirty="0"/>
          </a:p>
        </p:txBody>
      </p:sp>
      <p:sp>
        <p:nvSpPr>
          <p:cNvPr id="6" name="Espace réservé du contenu 5"/>
          <p:cNvSpPr>
            <a:spLocks noGrp="1"/>
          </p:cNvSpPr>
          <p:nvPr>
            <p:ph sz="quarter" idx="4"/>
          </p:nvPr>
        </p:nvSpPr>
        <p:spPr>
          <a:xfrm>
            <a:off x="4645025" y="1988839"/>
            <a:ext cx="4041775" cy="4680521"/>
          </a:xfrm>
        </p:spPr>
        <p:txBody>
          <a:bodyPr>
            <a:normAutofit fontScale="62500" lnSpcReduction="20000"/>
          </a:bodyPr>
          <a:lstStyle/>
          <a:p>
            <a:pPr>
              <a:buFont typeface="Wingdings" panose="05000000000000000000" pitchFamily="2" charset="2"/>
              <a:buChar char="q"/>
            </a:pPr>
            <a:r>
              <a:rPr lang="fr-FR" sz="3400" dirty="0" err="1" smtClean="0"/>
              <a:t>Dowload</a:t>
            </a:r>
            <a:r>
              <a:rPr lang="fr-FR" sz="3400" dirty="0" smtClean="0"/>
              <a:t> </a:t>
            </a:r>
            <a:r>
              <a:rPr lang="fr-FR" sz="3400" dirty="0"/>
              <a:t>the </a:t>
            </a:r>
            <a:r>
              <a:rPr lang="fr-FR" sz="3400" dirty="0" err="1">
                <a:hlinkClick r:id="rId3"/>
              </a:rPr>
              <a:t>reference</a:t>
            </a:r>
            <a:r>
              <a:rPr lang="fr-FR" sz="3400" dirty="0">
                <a:hlinkClick r:id="rId3"/>
              </a:rPr>
              <a:t> </a:t>
            </a:r>
            <a:r>
              <a:rPr lang="fr-FR" sz="3400" dirty="0" err="1" smtClean="0">
                <a:hlinkClick r:id="rId3"/>
              </a:rPr>
              <a:t>map</a:t>
            </a:r>
            <a:endParaRPr lang="fr-FR" sz="3400" dirty="0" smtClean="0"/>
          </a:p>
          <a:p>
            <a:pPr>
              <a:buFont typeface="Wingdings" panose="05000000000000000000" pitchFamily="2" charset="2"/>
              <a:buChar char="ü"/>
            </a:pPr>
            <a:endParaRPr lang="en-US" sz="1800" dirty="0" smtClean="0"/>
          </a:p>
          <a:p>
            <a:pPr>
              <a:buFont typeface="Wingdings" panose="05000000000000000000" pitchFamily="2" charset="2"/>
              <a:buChar char="ü"/>
            </a:pPr>
            <a:r>
              <a:rPr lang="en-US" sz="2600" dirty="0" smtClean="0"/>
              <a:t>drag </a:t>
            </a:r>
            <a:r>
              <a:rPr lang="en-US" sz="2600" dirty="0"/>
              <a:t>it into your wallet to track the most harmful compounds. </a:t>
            </a:r>
          </a:p>
          <a:p>
            <a:pPr>
              <a:buFont typeface="Wingdings" panose="05000000000000000000" pitchFamily="2" charset="2"/>
              <a:buChar char="ü"/>
            </a:pPr>
            <a:r>
              <a:rPr lang="en-US" sz="2600" dirty="0" smtClean="0"/>
              <a:t>It </a:t>
            </a:r>
            <a:r>
              <a:rPr lang="en-US" sz="2600" dirty="0"/>
              <a:t>will help you in your choice of cosmetics and hygiene products for the whole family.</a:t>
            </a:r>
          </a:p>
          <a:p>
            <a:pPr marL="0" indent="0">
              <a:buNone/>
            </a:pPr>
            <a:endParaRPr lang="fr-FR" dirty="0"/>
          </a:p>
          <a:p>
            <a:pPr>
              <a:buFont typeface="Wingdings" panose="05000000000000000000" pitchFamily="2" charset="2"/>
              <a:buChar char="q"/>
            </a:pPr>
            <a:r>
              <a:rPr lang="fr-FR" sz="3400" dirty="0" smtClean="0">
                <a:hlinkClick r:id="rId4"/>
              </a:rPr>
              <a:t>Report</a:t>
            </a:r>
            <a:r>
              <a:rPr lang="fr-FR" sz="3400" dirty="0" smtClean="0"/>
              <a:t> Online</a:t>
            </a:r>
          </a:p>
          <a:p>
            <a:pPr>
              <a:buFont typeface="Wingdings" panose="05000000000000000000" pitchFamily="2" charset="2"/>
              <a:buChar char="q"/>
            </a:pPr>
            <a:endParaRPr lang="fr-FR" dirty="0" smtClean="0"/>
          </a:p>
          <a:p>
            <a:pPr>
              <a:buFont typeface="Wingdings" panose="05000000000000000000" pitchFamily="2" charset="2"/>
              <a:buChar char="ü"/>
            </a:pPr>
            <a:r>
              <a:rPr lang="en-US" sz="2600" dirty="0" smtClean="0"/>
              <a:t>Any cosmetic </a:t>
            </a:r>
            <a:r>
              <a:rPr lang="en-US" sz="2600" dirty="0"/>
              <a:t>products (hygiene, beauty, make-up</a:t>
            </a:r>
            <a:r>
              <a:rPr lang="en-US" sz="2600" dirty="0" smtClean="0"/>
              <a:t>) purchased either </a:t>
            </a:r>
            <a:r>
              <a:rPr lang="en-US" sz="2600" dirty="0"/>
              <a:t>in specialized stores, pharmacies or supermarkets. </a:t>
            </a:r>
          </a:p>
          <a:p>
            <a:pPr>
              <a:buFont typeface="Wingdings" panose="05000000000000000000" pitchFamily="2" charset="2"/>
              <a:buChar char="ü"/>
            </a:pPr>
            <a:r>
              <a:rPr lang="en-US" sz="2600" dirty="0"/>
              <a:t>If any of these products contain </a:t>
            </a:r>
            <a:r>
              <a:rPr lang="en-US" sz="2600" dirty="0" smtClean="0"/>
              <a:t>substances </a:t>
            </a:r>
            <a:r>
              <a:rPr lang="en-US" sz="2600" dirty="0"/>
              <a:t>at risk, complete the </a:t>
            </a:r>
            <a:r>
              <a:rPr lang="en-US" sz="2600" dirty="0" smtClean="0"/>
              <a:t>online form. After </a:t>
            </a:r>
            <a:r>
              <a:rPr lang="en-US" sz="2600" dirty="0"/>
              <a:t>verification, we will add them to our list of cosmetic products in which we have identified one or more undesirable ingredients (irritants, allergens, endocrine </a:t>
            </a:r>
            <a:r>
              <a:rPr lang="en-US" sz="2600" dirty="0" smtClean="0"/>
              <a:t>disruptors). </a:t>
            </a:r>
            <a:endParaRPr lang="fr-FR" sz="26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153" y="188640"/>
            <a:ext cx="202406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444" y="116816"/>
            <a:ext cx="1172228" cy="143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59" y="2637272"/>
            <a:ext cx="3334712"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cteur droit 7"/>
          <p:cNvCxnSpPr/>
          <p:nvPr/>
        </p:nvCxnSpPr>
        <p:spPr>
          <a:xfrm>
            <a:off x="4283968" y="476672"/>
            <a:ext cx="0" cy="619268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913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normAutofit fontScale="90000"/>
          </a:bodyPr>
          <a:lstStyle/>
          <a:p>
            <a:r>
              <a:rPr lang="fr-FR" dirty="0" smtClean="0"/>
              <a:t/>
            </a:r>
            <a:br>
              <a:rPr lang="fr-FR" dirty="0" smtClean="0"/>
            </a:br>
            <a:r>
              <a:rPr lang="fr-FR" dirty="0" smtClean="0"/>
              <a:t>One </a:t>
            </a:r>
            <a:r>
              <a:rPr lang="fr-FR" dirty="0" err="1" smtClean="0"/>
              <a:t>year</a:t>
            </a:r>
            <a:r>
              <a:rPr lang="fr-FR" dirty="0" smtClean="0"/>
              <a:t> </a:t>
            </a:r>
            <a:r>
              <a:rPr lang="fr-FR" dirty="0" err="1" smtClean="0"/>
              <a:t>after</a:t>
            </a:r>
            <a:r>
              <a:rPr lang="fr-FR" dirty="0" smtClean="0"/>
              <a:t> – UPDATE 2017</a:t>
            </a:r>
            <a:r>
              <a:rPr lang="fr-FR" dirty="0"/>
              <a:t/>
            </a:r>
            <a:br>
              <a:rPr lang="fr-FR" dirty="0"/>
            </a:br>
            <a:endParaRPr lang="fr-FR" dirty="0"/>
          </a:p>
        </p:txBody>
      </p:sp>
      <p:sp>
        <p:nvSpPr>
          <p:cNvPr id="9" name="Espace réservé du contenu 8"/>
          <p:cNvSpPr>
            <a:spLocks noGrp="1"/>
          </p:cNvSpPr>
          <p:nvPr>
            <p:ph sz="half" idx="1"/>
          </p:nvPr>
        </p:nvSpPr>
        <p:spPr>
          <a:xfrm>
            <a:off x="179512" y="1600200"/>
            <a:ext cx="3456384" cy="4925144"/>
          </a:xfrm>
        </p:spPr>
        <p:txBody>
          <a:bodyPr>
            <a:normAutofit fontScale="92500" lnSpcReduction="20000"/>
          </a:bodyPr>
          <a:lstStyle/>
          <a:p>
            <a:r>
              <a:rPr lang="fr-FR" dirty="0" err="1" smtClean="0"/>
              <a:t>Enrichment</a:t>
            </a:r>
            <a:r>
              <a:rPr lang="fr-FR" dirty="0" smtClean="0"/>
              <a:t> of the </a:t>
            </a:r>
            <a:r>
              <a:rPr lang="fr-FR" dirty="0" err="1" smtClean="0"/>
              <a:t>database</a:t>
            </a:r>
            <a:r>
              <a:rPr lang="fr-FR" dirty="0" smtClean="0"/>
              <a:t> (</a:t>
            </a:r>
            <a:r>
              <a:rPr lang="fr-FR" dirty="0" err="1" smtClean="0"/>
              <a:t>doubled</a:t>
            </a:r>
            <a:r>
              <a:rPr lang="fr-FR" dirty="0" smtClean="0"/>
              <a:t>): </a:t>
            </a:r>
            <a:r>
              <a:rPr lang="fr-FR" dirty="0" err="1" smtClean="0"/>
              <a:t>analysis</a:t>
            </a:r>
            <a:r>
              <a:rPr lang="fr-FR" dirty="0" smtClean="0"/>
              <a:t> of 400 </a:t>
            </a:r>
            <a:r>
              <a:rPr lang="fr-FR" dirty="0" err="1" smtClean="0"/>
              <a:t>daily</a:t>
            </a:r>
            <a:r>
              <a:rPr lang="fr-FR" dirty="0" smtClean="0"/>
              <a:t> </a:t>
            </a:r>
            <a:r>
              <a:rPr lang="fr-FR" dirty="0" err="1" smtClean="0"/>
              <a:t>cosmetics</a:t>
            </a:r>
            <a:r>
              <a:rPr lang="fr-FR" dirty="0" smtClean="0"/>
              <a:t> (</a:t>
            </a:r>
            <a:r>
              <a:rPr lang="fr-FR" dirty="0" err="1" smtClean="0"/>
              <a:t>after</a:t>
            </a:r>
            <a:r>
              <a:rPr lang="fr-FR" dirty="0" smtClean="0"/>
              <a:t> </a:t>
            </a:r>
            <a:r>
              <a:rPr lang="fr-FR" dirty="0" err="1" smtClean="0"/>
              <a:t>june</a:t>
            </a:r>
            <a:r>
              <a:rPr lang="fr-FR" dirty="0" smtClean="0"/>
              <a:t> communication: 1000)</a:t>
            </a:r>
          </a:p>
          <a:p>
            <a:pPr marL="0" indent="0">
              <a:buNone/>
            </a:pPr>
            <a:endParaRPr lang="fr-FR" sz="2200" dirty="0" smtClean="0"/>
          </a:p>
          <a:p>
            <a:pPr marL="0" indent="0">
              <a:buNone/>
            </a:pPr>
            <a:r>
              <a:rPr lang="en-US" b="1" dirty="0"/>
              <a:t>→ Consumers play the game! </a:t>
            </a:r>
            <a:endParaRPr lang="fr-FR" b="1" dirty="0"/>
          </a:p>
          <a:p>
            <a:pPr marL="0" indent="0">
              <a:buNone/>
            </a:pPr>
            <a:endParaRPr lang="fr-FR" sz="2200" dirty="0" smtClean="0"/>
          </a:p>
          <a:p>
            <a:r>
              <a:rPr lang="en-US" dirty="0"/>
              <a:t>90% of the formulas are </a:t>
            </a:r>
            <a:r>
              <a:rPr lang="en-US" dirty="0" smtClean="0"/>
              <a:t>unchanged</a:t>
            </a:r>
          </a:p>
          <a:p>
            <a:pPr marL="0" indent="0">
              <a:buNone/>
            </a:pPr>
            <a:endParaRPr lang="en-US" sz="2200" b="1" dirty="0" smtClean="0"/>
          </a:p>
          <a:p>
            <a:pPr marL="0" indent="0">
              <a:buNone/>
            </a:pPr>
            <a:r>
              <a:rPr lang="en-US" b="1" dirty="0" smtClean="0"/>
              <a:t>→ Still work to do!</a:t>
            </a:r>
          </a:p>
          <a:p>
            <a:endParaRPr lang="en-US" b="1" dirty="0"/>
          </a:p>
          <a:p>
            <a:endParaRPr lang="en-US" b="1" dirty="0" smtClean="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23928" y="1772816"/>
            <a:ext cx="5132162" cy="15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139952" y="3717032"/>
            <a:ext cx="4752528" cy="2954655"/>
          </a:xfrm>
          <a:prstGeom prst="rect">
            <a:avLst/>
          </a:prstGeom>
          <a:noFill/>
        </p:spPr>
        <p:txBody>
          <a:bodyPr wrap="square" rtlCol="0">
            <a:spAutoFit/>
          </a:bodyPr>
          <a:lstStyle/>
          <a:p>
            <a:pPr lvl="0" algn="ctr"/>
            <a:r>
              <a:rPr lang="fr-FR" sz="2000" b="1" dirty="0" smtClean="0">
                <a:solidFill>
                  <a:srgbClr val="1F497D">
                    <a:lumMod val="60000"/>
                    <a:lumOff val="40000"/>
                  </a:srgbClr>
                </a:solidFill>
              </a:rPr>
              <a:t>Online Chat - 1st March 2017  </a:t>
            </a:r>
            <a:br>
              <a:rPr lang="fr-FR" sz="2000" b="1" dirty="0" smtClean="0">
                <a:solidFill>
                  <a:srgbClr val="1F497D">
                    <a:lumMod val="60000"/>
                    <a:lumOff val="40000"/>
                  </a:srgbClr>
                </a:solidFill>
              </a:rPr>
            </a:br>
            <a:r>
              <a:rPr lang="fr-FR" sz="2000" b="1" dirty="0" smtClean="0">
                <a:solidFill>
                  <a:srgbClr val="1F497D">
                    <a:lumMod val="60000"/>
                    <a:lumOff val="40000"/>
                  </a:srgbClr>
                </a:solidFill>
              </a:rPr>
              <a:t>17:00 </a:t>
            </a:r>
            <a:r>
              <a:rPr lang="fr-FR" sz="2000" b="1" dirty="0">
                <a:solidFill>
                  <a:srgbClr val="1F497D">
                    <a:lumMod val="60000"/>
                    <a:lumOff val="40000"/>
                  </a:srgbClr>
                </a:solidFill>
              </a:rPr>
              <a:t>– 20:00</a:t>
            </a:r>
          </a:p>
          <a:p>
            <a:pPr lvl="0"/>
            <a:endParaRPr lang="fr-FR" sz="2000" b="1" dirty="0">
              <a:solidFill>
                <a:prstClr val="white">
                  <a:lumMod val="50000"/>
                </a:prstClr>
              </a:solidFill>
            </a:endParaRPr>
          </a:p>
          <a:p>
            <a:pPr marL="285750" lvl="0" indent="-285750">
              <a:buFont typeface="Wingdings" panose="05000000000000000000" pitchFamily="2" charset="2"/>
              <a:buChar char="q"/>
            </a:pPr>
            <a:r>
              <a:rPr lang="fr-FR" dirty="0">
                <a:solidFill>
                  <a:prstClr val="black"/>
                </a:solidFill>
              </a:rPr>
              <a:t>More </a:t>
            </a:r>
            <a:r>
              <a:rPr lang="fr-FR" dirty="0" err="1">
                <a:solidFill>
                  <a:prstClr val="black"/>
                </a:solidFill>
              </a:rPr>
              <a:t>than</a:t>
            </a:r>
            <a:r>
              <a:rPr lang="fr-FR" dirty="0">
                <a:solidFill>
                  <a:prstClr val="black"/>
                </a:solidFill>
              </a:rPr>
              <a:t> </a:t>
            </a:r>
            <a:r>
              <a:rPr lang="fr-FR" b="1" dirty="0">
                <a:solidFill>
                  <a:srgbClr val="F79646">
                    <a:lumMod val="75000"/>
                  </a:srgbClr>
                </a:solidFill>
              </a:rPr>
              <a:t>450 questions </a:t>
            </a:r>
            <a:r>
              <a:rPr lang="fr-FR" dirty="0">
                <a:solidFill>
                  <a:prstClr val="black"/>
                </a:solidFill>
              </a:rPr>
              <a:t>(</a:t>
            </a:r>
            <a:r>
              <a:rPr lang="fr-FR" dirty="0" err="1" smtClean="0">
                <a:solidFill>
                  <a:prstClr val="black"/>
                </a:solidFill>
              </a:rPr>
              <a:t>including</a:t>
            </a:r>
            <a:r>
              <a:rPr lang="fr-FR" dirty="0">
                <a:solidFill>
                  <a:prstClr val="black"/>
                </a:solidFill>
              </a:rPr>
              <a:t> </a:t>
            </a:r>
            <a:r>
              <a:rPr lang="fr-FR" dirty="0" smtClean="0">
                <a:solidFill>
                  <a:prstClr val="black"/>
                </a:solidFill>
              </a:rPr>
              <a:t>136 </a:t>
            </a:r>
            <a:r>
              <a:rPr lang="fr-FR" dirty="0">
                <a:solidFill>
                  <a:prstClr val="black"/>
                </a:solidFill>
              </a:rPr>
              <a:t>live)</a:t>
            </a:r>
          </a:p>
          <a:p>
            <a:pPr marL="285750" lvl="0" indent="-285750">
              <a:buFont typeface="Wingdings" panose="05000000000000000000" pitchFamily="2" charset="2"/>
              <a:buChar char="q"/>
            </a:pPr>
            <a:r>
              <a:rPr lang="fr-FR" dirty="0">
                <a:solidFill>
                  <a:prstClr val="black"/>
                </a:solidFill>
              </a:rPr>
              <a:t>114 questions </a:t>
            </a:r>
            <a:r>
              <a:rPr lang="fr-FR" dirty="0" err="1">
                <a:solidFill>
                  <a:prstClr val="black"/>
                </a:solidFill>
              </a:rPr>
              <a:t>answered</a:t>
            </a:r>
            <a:r>
              <a:rPr lang="fr-FR" dirty="0">
                <a:solidFill>
                  <a:prstClr val="black"/>
                </a:solidFill>
              </a:rPr>
              <a:t> (119 </a:t>
            </a:r>
            <a:r>
              <a:rPr lang="fr-FR" dirty="0" err="1">
                <a:solidFill>
                  <a:prstClr val="black"/>
                </a:solidFill>
              </a:rPr>
              <a:t>answers</a:t>
            </a:r>
            <a:r>
              <a:rPr lang="fr-FR" dirty="0">
                <a:solidFill>
                  <a:prstClr val="black"/>
                </a:solidFill>
              </a:rPr>
              <a:t> </a:t>
            </a:r>
            <a:r>
              <a:rPr lang="fr-FR" dirty="0" err="1">
                <a:solidFill>
                  <a:prstClr val="black"/>
                </a:solidFill>
              </a:rPr>
              <a:t>posted</a:t>
            </a:r>
            <a:r>
              <a:rPr lang="fr-FR" dirty="0">
                <a:solidFill>
                  <a:prstClr val="black"/>
                </a:solidFill>
              </a:rPr>
              <a:t>)</a:t>
            </a:r>
          </a:p>
          <a:p>
            <a:pPr marL="285750" lvl="0" indent="-285750">
              <a:buFont typeface="Wingdings" panose="05000000000000000000" pitchFamily="2" charset="2"/>
              <a:buChar char="q"/>
            </a:pPr>
            <a:r>
              <a:rPr lang="fr-FR" dirty="0" err="1">
                <a:solidFill>
                  <a:prstClr val="black"/>
                </a:solidFill>
              </a:rPr>
              <a:t>Nearly</a:t>
            </a:r>
            <a:r>
              <a:rPr lang="fr-FR" dirty="0">
                <a:solidFill>
                  <a:prstClr val="black"/>
                </a:solidFill>
              </a:rPr>
              <a:t> </a:t>
            </a:r>
            <a:r>
              <a:rPr lang="fr-FR" b="1" dirty="0">
                <a:solidFill>
                  <a:srgbClr val="F79646">
                    <a:lumMod val="75000"/>
                  </a:srgbClr>
                </a:solidFill>
              </a:rPr>
              <a:t>730 people </a:t>
            </a:r>
            <a:r>
              <a:rPr lang="fr-FR" b="1" dirty="0" err="1">
                <a:solidFill>
                  <a:srgbClr val="F79646">
                    <a:lumMod val="75000"/>
                  </a:srgbClr>
                </a:solidFill>
              </a:rPr>
              <a:t>joined</a:t>
            </a:r>
            <a:r>
              <a:rPr lang="fr-FR" b="1" dirty="0">
                <a:solidFill>
                  <a:srgbClr val="F79646">
                    <a:lumMod val="75000"/>
                  </a:srgbClr>
                </a:solidFill>
              </a:rPr>
              <a:t> the chat</a:t>
            </a:r>
          </a:p>
          <a:p>
            <a:pPr lvl="0" algn="just"/>
            <a:endParaRPr lang="fr-FR" b="1" dirty="0">
              <a:solidFill>
                <a:srgbClr val="4F81BD">
                  <a:lumMod val="75000"/>
                </a:srgbClr>
              </a:solidFill>
              <a:sym typeface="Wingdings" panose="05000000000000000000" pitchFamily="2" charset="2"/>
            </a:endParaRPr>
          </a:p>
          <a:p>
            <a:pPr lvl="0" algn="just"/>
            <a:r>
              <a:rPr lang="fr-FR" b="1" dirty="0">
                <a:solidFill>
                  <a:srgbClr val="4F81BD">
                    <a:lumMod val="75000"/>
                  </a:srgbClr>
                </a:solidFill>
                <a:sym typeface="Wingdings" panose="05000000000000000000" pitchFamily="2" charset="2"/>
              </a:rPr>
              <a:t> Positive </a:t>
            </a:r>
            <a:r>
              <a:rPr lang="fr-FR" b="1" dirty="0" err="1">
                <a:solidFill>
                  <a:srgbClr val="4F81BD">
                    <a:lumMod val="75000"/>
                  </a:srgbClr>
                </a:solidFill>
                <a:sym typeface="Wingdings" panose="05000000000000000000" pitchFamily="2" charset="2"/>
              </a:rPr>
              <a:t>experience</a:t>
            </a:r>
            <a:r>
              <a:rPr lang="fr-FR" b="1" dirty="0">
                <a:solidFill>
                  <a:srgbClr val="4F81BD">
                    <a:lumMod val="75000"/>
                  </a:srgbClr>
                </a:solidFill>
                <a:sym typeface="Wingdings" panose="05000000000000000000" pitchFamily="2" charset="2"/>
              </a:rPr>
              <a:t> </a:t>
            </a:r>
            <a:r>
              <a:rPr lang="fr-FR" b="1" dirty="0" err="1">
                <a:solidFill>
                  <a:srgbClr val="4F81BD">
                    <a:lumMod val="75000"/>
                  </a:srgbClr>
                </a:solidFill>
                <a:sym typeface="Wingdings" panose="05000000000000000000" pitchFamily="2" charset="2"/>
              </a:rPr>
              <a:t>especially</a:t>
            </a:r>
            <a:r>
              <a:rPr lang="fr-FR" b="1" dirty="0">
                <a:solidFill>
                  <a:srgbClr val="4F81BD">
                    <a:lumMod val="75000"/>
                  </a:srgbClr>
                </a:solidFill>
                <a:sym typeface="Wingdings" panose="05000000000000000000" pitchFamily="2" charset="2"/>
              </a:rPr>
              <a:t> on </a:t>
            </a:r>
            <a:r>
              <a:rPr lang="fr-FR" b="1" dirty="0" err="1">
                <a:solidFill>
                  <a:srgbClr val="4F81BD">
                    <a:lumMod val="75000"/>
                  </a:srgbClr>
                </a:solidFill>
                <a:sym typeface="Wingdings" panose="05000000000000000000" pitchFamily="2" charset="2"/>
              </a:rPr>
              <a:t>what</a:t>
            </a:r>
            <a:r>
              <a:rPr lang="fr-FR" b="1" dirty="0">
                <a:solidFill>
                  <a:srgbClr val="4F81BD">
                    <a:lumMod val="75000"/>
                  </a:srgbClr>
                </a:solidFill>
                <a:sym typeface="Wingdings" panose="05000000000000000000" pitchFamily="2" charset="2"/>
              </a:rPr>
              <a:t> </a:t>
            </a:r>
            <a:r>
              <a:rPr lang="fr-FR" b="1" dirty="0" err="1" smtClean="0">
                <a:solidFill>
                  <a:srgbClr val="4F81BD">
                    <a:lumMod val="75000"/>
                  </a:srgbClr>
                </a:solidFill>
                <a:sym typeface="Wingdings" panose="05000000000000000000" pitchFamily="2" charset="2"/>
              </a:rPr>
              <a:t>interests</a:t>
            </a:r>
            <a:r>
              <a:rPr lang="fr-FR" b="1" dirty="0" smtClean="0">
                <a:solidFill>
                  <a:srgbClr val="4F81BD">
                    <a:lumMod val="75000"/>
                  </a:srgbClr>
                </a:solidFill>
                <a:sym typeface="Wingdings" panose="05000000000000000000" pitchFamily="2" charset="2"/>
              </a:rPr>
              <a:t> </a:t>
            </a:r>
            <a:r>
              <a:rPr lang="fr-FR" b="1" dirty="0">
                <a:solidFill>
                  <a:srgbClr val="4F81BD">
                    <a:lumMod val="75000"/>
                  </a:srgbClr>
                </a:solidFill>
                <a:sym typeface="Wingdings" panose="05000000000000000000" pitchFamily="2" charset="2"/>
              </a:rPr>
              <a:t>people</a:t>
            </a:r>
            <a:endParaRPr lang="fr-FR" b="1" dirty="0">
              <a:solidFill>
                <a:srgbClr val="4F81BD">
                  <a:lumMod val="75000"/>
                </a:srgbClr>
              </a:solidFill>
            </a:endParaRPr>
          </a:p>
        </p:txBody>
      </p:sp>
    </p:spTree>
    <p:extLst>
      <p:ext uri="{BB962C8B-B14F-4D97-AF65-F5344CB8AC3E}">
        <p14:creationId xmlns:p14="http://schemas.microsoft.com/office/powerpoint/2010/main" val="37743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2018 - </a:t>
            </a:r>
            <a:r>
              <a:rPr lang="fr-FR" dirty="0" err="1" smtClean="0"/>
              <a:t>Launch</a:t>
            </a:r>
            <a:r>
              <a:rPr lang="fr-FR" dirty="0" smtClean="0"/>
              <a:t> of </a:t>
            </a:r>
            <a:r>
              <a:rPr lang="fr-FR" dirty="0" err="1" smtClean="0"/>
              <a:t>QuelCosmetic</a:t>
            </a:r>
            <a:endParaRPr lang="fr-FR" dirty="0"/>
          </a:p>
        </p:txBody>
      </p:sp>
      <p:sp>
        <p:nvSpPr>
          <p:cNvPr id="6" name="Espace réservé du contenu 5"/>
          <p:cNvSpPr>
            <a:spLocks noGrp="1"/>
          </p:cNvSpPr>
          <p:nvPr>
            <p:ph idx="1"/>
          </p:nvPr>
        </p:nvSpPr>
        <p:spPr>
          <a:xfrm>
            <a:off x="457200" y="1340768"/>
            <a:ext cx="8229600" cy="5256584"/>
          </a:xfrm>
        </p:spPr>
        <p:txBody>
          <a:bodyPr>
            <a:normAutofit fontScale="47500" lnSpcReduction="20000"/>
          </a:bodyPr>
          <a:lstStyle/>
          <a:p>
            <a:pPr>
              <a:buFont typeface="Wingdings" panose="05000000000000000000" pitchFamily="2" charset="2"/>
              <a:buChar char="q"/>
            </a:pPr>
            <a:r>
              <a:rPr lang="fr-FR" b="1" u="sng" dirty="0" err="1" smtClean="0"/>
              <a:t>Launch</a:t>
            </a:r>
            <a:r>
              <a:rPr lang="fr-FR" b="1" u="sng" dirty="0" smtClean="0"/>
              <a:t> on 12th March 2018 </a:t>
            </a:r>
            <a:r>
              <a:rPr lang="fr-FR" dirty="0" err="1" smtClean="0"/>
              <a:t>with</a:t>
            </a:r>
            <a:r>
              <a:rPr lang="fr-FR" dirty="0" smtClean="0"/>
              <a:t> a </a:t>
            </a:r>
            <a:r>
              <a:rPr lang="fr-FR" dirty="0" err="1" smtClean="0"/>
              <a:t>database</a:t>
            </a:r>
            <a:r>
              <a:rPr lang="fr-FR" dirty="0" smtClean="0"/>
              <a:t> of </a:t>
            </a:r>
            <a:r>
              <a:rPr lang="fr-FR" b="1" dirty="0" smtClean="0"/>
              <a:t>6000 products</a:t>
            </a:r>
            <a:r>
              <a:rPr lang="en-US" dirty="0" smtClean="0"/>
              <a:t>: </a:t>
            </a:r>
            <a:r>
              <a:rPr lang="en-US" dirty="0"/>
              <a:t>facial, body, hair, baby products, solar, dental hygiene, make-up, </a:t>
            </a:r>
            <a:r>
              <a:rPr lang="en-US" dirty="0" smtClean="0"/>
              <a:t>perfume</a:t>
            </a:r>
            <a:r>
              <a:rPr lang="fr-FR" dirty="0" smtClean="0"/>
              <a:t>…</a:t>
            </a:r>
          </a:p>
          <a:p>
            <a:pPr>
              <a:buFont typeface="Wingdings" panose="05000000000000000000" pitchFamily="2" charset="2"/>
              <a:buChar char="q"/>
            </a:pPr>
            <a:endParaRPr lang="fr-FR" dirty="0" smtClean="0"/>
          </a:p>
          <a:p>
            <a:pPr>
              <a:buFont typeface="Wingdings" panose="05000000000000000000" pitchFamily="2" charset="2"/>
              <a:buChar char="q"/>
            </a:pPr>
            <a:r>
              <a:rPr lang="fr-FR" b="1" u="sng" dirty="0" err="1" smtClean="0"/>
              <a:t>Financed</a:t>
            </a:r>
            <a:r>
              <a:rPr lang="fr-FR" dirty="0" smtClean="0"/>
              <a:t> by UFC-Que </a:t>
            </a:r>
            <a:r>
              <a:rPr lang="fr-FR" dirty="0" err="1" smtClean="0"/>
              <a:t>Choisir’s</a:t>
            </a:r>
            <a:r>
              <a:rPr lang="fr-FR" dirty="0" smtClean="0"/>
              <a:t> </a:t>
            </a:r>
            <a:r>
              <a:rPr lang="fr-FR" dirty="0" err="1" smtClean="0"/>
              <a:t>endowment</a:t>
            </a:r>
            <a:r>
              <a:rPr lang="fr-FR" dirty="0" smtClean="0"/>
              <a:t> </a:t>
            </a:r>
            <a:r>
              <a:rPr lang="fr-FR" dirty="0" err="1" smtClean="0"/>
              <a:t>fund</a:t>
            </a:r>
            <a:endParaRPr lang="fr-FR" dirty="0" smtClean="0"/>
          </a:p>
          <a:p>
            <a:endParaRPr lang="fr-FR" dirty="0"/>
          </a:p>
          <a:p>
            <a:pPr>
              <a:buFont typeface="Wingdings" panose="05000000000000000000" pitchFamily="2" charset="2"/>
              <a:buChar char="q"/>
            </a:pPr>
            <a:r>
              <a:rPr lang="fr-FR" b="1" u="sng" dirty="0" err="1" smtClean="0"/>
              <a:t>Functionalities</a:t>
            </a:r>
            <a:r>
              <a:rPr lang="fr-FR" b="1" u="sng" dirty="0" smtClean="0"/>
              <a:t>:</a:t>
            </a:r>
            <a:r>
              <a:rPr lang="fr-FR" dirty="0" smtClean="0"/>
              <a:t/>
            </a:r>
            <a:br>
              <a:rPr lang="fr-FR" dirty="0" smtClean="0"/>
            </a:br>
            <a:endParaRPr lang="fr-FR" dirty="0" smtClean="0"/>
          </a:p>
          <a:p>
            <a:r>
              <a:rPr lang="en-US" dirty="0"/>
              <a:t>by scanning the bar code of a product or by searching for it by name, the application immediately informs about the presence or absence of unwanted </a:t>
            </a:r>
            <a:r>
              <a:rPr lang="en-US" dirty="0" smtClean="0"/>
              <a:t>substances </a:t>
            </a:r>
            <a:r>
              <a:rPr lang="en-US" dirty="0"/>
              <a:t>and their </a:t>
            </a:r>
            <a:r>
              <a:rPr lang="en-US" b="1" dirty="0"/>
              <a:t>level of dangerousness </a:t>
            </a:r>
            <a:r>
              <a:rPr lang="en-US" dirty="0"/>
              <a:t>depending on the profile: pregnant woman / baby, child / adolescent or adult. </a:t>
            </a:r>
            <a:endParaRPr lang="en-US" dirty="0" smtClean="0"/>
          </a:p>
          <a:p>
            <a:r>
              <a:rPr lang="en-US" dirty="0" smtClean="0"/>
              <a:t>Thanks </a:t>
            </a:r>
            <a:r>
              <a:rPr lang="en-US" dirty="0"/>
              <a:t>to the app a </a:t>
            </a:r>
            <a:r>
              <a:rPr lang="en-US" b="1" dirty="0"/>
              <a:t>better choice is always possible</a:t>
            </a:r>
            <a:r>
              <a:rPr lang="en-US" dirty="0"/>
              <a:t>: To meet the expectations of consumers, the app offers a </a:t>
            </a:r>
            <a:r>
              <a:rPr lang="en-US" b="1" dirty="0"/>
              <a:t>positive list of products </a:t>
            </a:r>
            <a:r>
              <a:rPr lang="en-US" dirty="0"/>
              <a:t>that do not contain </a:t>
            </a:r>
            <a:r>
              <a:rPr lang="en-US" dirty="0" smtClean="0"/>
              <a:t>undesirable ingredients. </a:t>
            </a:r>
            <a:r>
              <a:rPr lang="en-US" dirty="0"/>
              <a:t>T</a:t>
            </a:r>
            <a:r>
              <a:rPr lang="en-US" dirty="0" smtClean="0"/>
              <a:t>hese </a:t>
            </a:r>
            <a:r>
              <a:rPr lang="en-US" dirty="0"/>
              <a:t>are not necessarily the most expensive, so private label cosmetics are often well placed, such as body and facial care products at Lidl and </a:t>
            </a:r>
            <a:r>
              <a:rPr lang="en-US" dirty="0" err="1"/>
              <a:t>Auchan</a:t>
            </a:r>
            <a:r>
              <a:rPr lang="en-US" dirty="0"/>
              <a:t>, which currently account for 86 % and 82% of products without risks</a:t>
            </a:r>
            <a:r>
              <a:rPr lang="en-US" dirty="0" smtClean="0"/>
              <a:t>.</a:t>
            </a:r>
          </a:p>
          <a:p>
            <a:r>
              <a:rPr lang="en-US" b="1" dirty="0"/>
              <a:t>A participatory app</a:t>
            </a:r>
            <a:r>
              <a:rPr lang="en-US" dirty="0"/>
              <a:t>: If the scanned product is not yet in the database, the consumer is invited to report it himself very simply and also has the opportunity to be notified quickly by email of the result of the analysis of the product by the teams of the UFC-Que Choisir</a:t>
            </a:r>
            <a:r>
              <a:rPr lang="en-US" dirty="0" smtClean="0"/>
              <a:t>.</a:t>
            </a:r>
          </a:p>
          <a:p>
            <a:endParaRPr lang="en-US" dirty="0"/>
          </a:p>
          <a:p>
            <a:pPr>
              <a:buFont typeface="Wingdings" panose="05000000000000000000" pitchFamily="2" charset="2"/>
              <a:buChar char="q"/>
            </a:pPr>
            <a:r>
              <a:rPr lang="en-US" dirty="0"/>
              <a:t>I</a:t>
            </a:r>
            <a:r>
              <a:rPr lang="en-US" dirty="0" smtClean="0"/>
              <a:t>n </a:t>
            </a:r>
            <a:r>
              <a:rPr lang="en-US" dirty="0" smtClean="0">
                <a:hlinkClick r:id="rId2"/>
              </a:rPr>
              <a:t>practice</a:t>
            </a:r>
            <a:endParaRPr lang="fr-FR"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229200"/>
            <a:ext cx="49053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8286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399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849" y="4797152"/>
            <a:ext cx="7938592" cy="792089"/>
          </a:xfrm>
        </p:spPr>
        <p:txBody>
          <a:bodyPr>
            <a:normAutofit/>
          </a:bodyPr>
          <a:lstStyle/>
          <a:p>
            <a:pPr algn="l"/>
            <a:r>
              <a:rPr lang="fr-FR" sz="2000" b="1" dirty="0" smtClean="0"/>
              <a:t>1</a:t>
            </a:r>
            <a:r>
              <a:rPr lang="fr-FR" sz="2000" dirty="0" smtClean="0"/>
              <a:t> </a:t>
            </a:r>
            <a:r>
              <a:rPr lang="fr-FR" sz="2000" dirty="0" smtClean="0">
                <a:sym typeface="Symbol"/>
              </a:rPr>
              <a:t></a:t>
            </a:r>
            <a:r>
              <a:rPr lang="fr-FR" sz="2000" dirty="0" err="1">
                <a:sym typeface="Symbol"/>
              </a:rPr>
              <a:t>E</a:t>
            </a:r>
            <a:r>
              <a:rPr lang="fr-FR" sz="2000" dirty="0" err="1" smtClean="0">
                <a:sym typeface="Symbol"/>
              </a:rPr>
              <a:t>.g</a:t>
            </a:r>
            <a:r>
              <a:rPr lang="fr-FR" sz="2000" dirty="0" smtClean="0">
                <a:sym typeface="Symbol"/>
              </a:rPr>
              <a:t>., </a:t>
            </a:r>
            <a:r>
              <a:rPr lang="fr-FR" sz="2000" dirty="0" err="1" smtClean="0">
                <a:sym typeface="Symbol"/>
              </a:rPr>
              <a:t>here</a:t>
            </a:r>
            <a:r>
              <a:rPr lang="fr-FR" sz="2000" dirty="0" smtClean="0">
                <a:sym typeface="Symbol"/>
              </a:rPr>
              <a:t> t</a:t>
            </a:r>
            <a:r>
              <a:rPr lang="fr-FR" sz="2000" dirty="0" smtClean="0"/>
              <a:t>he </a:t>
            </a:r>
            <a:r>
              <a:rPr lang="fr-FR" sz="2000" dirty="0" err="1" smtClean="0"/>
              <a:t>risk</a:t>
            </a:r>
            <a:r>
              <a:rPr lang="fr-FR" sz="2000" dirty="0" smtClean="0"/>
              <a:t> </a:t>
            </a:r>
            <a:r>
              <a:rPr lang="fr-FR" sz="2000" dirty="0" err="1" smtClean="0"/>
              <a:t>associated</a:t>
            </a:r>
            <a:r>
              <a:rPr lang="fr-FR" sz="2000" dirty="0" smtClean="0"/>
              <a:t> to the use of the </a:t>
            </a:r>
            <a:r>
              <a:rPr lang="fr-FR" sz="2000" dirty="0" err="1" smtClean="0"/>
              <a:t>product</a:t>
            </a:r>
            <a:r>
              <a:rPr lang="fr-FR" sz="2000" dirty="0" smtClean="0"/>
              <a:t> </a:t>
            </a:r>
            <a:r>
              <a:rPr lang="fr-FR" sz="2000" dirty="0" err="1" smtClean="0"/>
              <a:t>is</a:t>
            </a:r>
            <a:r>
              <a:rPr lang="fr-FR" sz="2000" dirty="0" smtClean="0"/>
              <a:t> </a:t>
            </a:r>
            <a:r>
              <a:rPr lang="fr-FR" sz="2000" b="1" dirty="0" smtClean="0"/>
              <a:t>« </a:t>
            </a:r>
            <a:r>
              <a:rPr lang="fr-FR" sz="2000" b="1" dirty="0" err="1" smtClean="0"/>
              <a:t>significant</a:t>
            </a:r>
            <a:r>
              <a:rPr lang="fr-FR" sz="2000" b="1" dirty="0" smtClean="0"/>
              <a:t> » </a:t>
            </a:r>
            <a:r>
              <a:rPr lang="fr-FR" sz="2000" dirty="0" smtClean="0"/>
              <a:t>for babies and </a:t>
            </a:r>
            <a:r>
              <a:rPr lang="fr-FR" sz="2000" dirty="0" err="1" smtClean="0"/>
              <a:t>pregnant</a:t>
            </a:r>
            <a:r>
              <a:rPr lang="fr-FR" sz="2000" dirty="0" smtClean="0"/>
              <a:t> </a:t>
            </a:r>
            <a:r>
              <a:rPr lang="fr-FR" sz="2000" dirty="0" err="1" smtClean="0"/>
              <a:t>women</a:t>
            </a:r>
            <a:r>
              <a:rPr lang="fr-FR" sz="2000" dirty="0" smtClean="0"/>
              <a:t>.</a:t>
            </a:r>
            <a:endParaRPr lang="fr-FR" sz="1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286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80195" y="1078211"/>
            <a:ext cx="6660157" cy="370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p:cNvSpPr txBox="1">
            <a:spLocks/>
          </p:cNvSpPr>
          <p:nvPr/>
        </p:nvSpPr>
        <p:spPr>
          <a:xfrm>
            <a:off x="619944" y="250329"/>
            <a:ext cx="8056512" cy="730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err="1" smtClean="0"/>
              <a:t>What</a:t>
            </a:r>
            <a:r>
              <a:rPr lang="fr-FR" sz="4000" dirty="0" smtClean="0"/>
              <a:t> </a:t>
            </a:r>
            <a:r>
              <a:rPr lang="fr-FR" sz="4000" dirty="0" err="1" smtClean="0"/>
              <a:t>does</a:t>
            </a:r>
            <a:r>
              <a:rPr lang="fr-FR" sz="4000" dirty="0" smtClean="0"/>
              <a:t> </a:t>
            </a:r>
            <a:r>
              <a:rPr lang="fr-FR" sz="4000" dirty="0" err="1" smtClean="0"/>
              <a:t>it</a:t>
            </a:r>
            <a:r>
              <a:rPr lang="fr-FR" sz="4000" dirty="0" smtClean="0"/>
              <a:t> look </a:t>
            </a:r>
            <a:r>
              <a:rPr lang="fr-FR" sz="4000" dirty="0" err="1" smtClean="0"/>
              <a:t>like</a:t>
            </a:r>
            <a:r>
              <a:rPr lang="fr-FR" sz="4000" dirty="0" smtClean="0"/>
              <a:t>? (1) </a:t>
            </a:r>
            <a:endParaRPr lang="fr-FR" sz="4000" dirty="0"/>
          </a:p>
        </p:txBody>
      </p:sp>
      <p:sp>
        <p:nvSpPr>
          <p:cNvPr id="7" name="Rectangle 6"/>
          <p:cNvSpPr/>
          <p:nvPr/>
        </p:nvSpPr>
        <p:spPr>
          <a:xfrm>
            <a:off x="619944" y="5445224"/>
            <a:ext cx="7840488" cy="646331"/>
          </a:xfrm>
          <a:prstGeom prst="rect">
            <a:avLst/>
          </a:prstGeom>
        </p:spPr>
        <p:txBody>
          <a:bodyPr wrap="square">
            <a:spAutoFit/>
          </a:bodyPr>
          <a:lstStyle/>
          <a:p>
            <a:r>
              <a:rPr lang="fr-FR" b="1" dirty="0" smtClean="0"/>
              <a:t>2</a:t>
            </a:r>
            <a:r>
              <a:rPr lang="fr-FR" dirty="0" smtClean="0"/>
              <a:t> </a:t>
            </a:r>
            <a:r>
              <a:rPr lang="fr-FR" dirty="0" smtClean="0">
                <a:sym typeface="Symbol"/>
              </a:rPr>
              <a:t></a:t>
            </a:r>
            <a:r>
              <a:rPr lang="fr-FR" dirty="0">
                <a:sym typeface="Symbol"/>
              </a:rPr>
              <a:t> </a:t>
            </a:r>
            <a:r>
              <a:rPr lang="fr-FR" dirty="0" smtClean="0">
                <a:sym typeface="Symbol"/>
              </a:rPr>
              <a:t>More info on the </a:t>
            </a:r>
            <a:r>
              <a:rPr lang="fr-FR" dirty="0" err="1" smtClean="0">
                <a:sym typeface="Symbol"/>
              </a:rPr>
              <a:t>reason</a:t>
            </a:r>
            <a:r>
              <a:rPr lang="fr-FR" dirty="0" smtClean="0">
                <a:sym typeface="Symbol"/>
              </a:rPr>
              <a:t> </a:t>
            </a:r>
            <a:r>
              <a:rPr lang="fr-FR" dirty="0" err="1" smtClean="0">
                <a:sym typeface="Symbol"/>
              </a:rPr>
              <a:t>why</a:t>
            </a:r>
            <a:r>
              <a:rPr lang="fr-FR" dirty="0" smtClean="0">
                <a:sym typeface="Symbol"/>
              </a:rPr>
              <a:t> </a:t>
            </a:r>
            <a:r>
              <a:rPr lang="fr-FR" dirty="0" err="1" smtClean="0">
                <a:sym typeface="Symbol"/>
              </a:rPr>
              <a:t>it</a:t>
            </a:r>
            <a:r>
              <a:rPr lang="fr-FR" dirty="0" smtClean="0">
                <a:sym typeface="Symbol"/>
              </a:rPr>
              <a:t> </a:t>
            </a:r>
            <a:r>
              <a:rPr lang="fr-FR" dirty="0" err="1" smtClean="0">
                <a:sym typeface="Symbol"/>
              </a:rPr>
              <a:t>is</a:t>
            </a:r>
            <a:r>
              <a:rPr lang="fr-FR" dirty="0" smtClean="0">
                <a:sym typeface="Symbol"/>
              </a:rPr>
              <a:t> </a:t>
            </a:r>
            <a:r>
              <a:rPr lang="fr-FR" dirty="0" err="1" smtClean="0">
                <a:sym typeface="Symbol"/>
              </a:rPr>
              <a:t>so</a:t>
            </a:r>
            <a:r>
              <a:rPr lang="fr-FR" dirty="0" smtClean="0">
                <a:sym typeface="Symbol"/>
              </a:rPr>
              <a:t> </a:t>
            </a:r>
            <a:r>
              <a:rPr lang="fr-FR" dirty="0" err="1" smtClean="0">
                <a:sym typeface="Symbol"/>
              </a:rPr>
              <a:t>is</a:t>
            </a:r>
            <a:r>
              <a:rPr lang="fr-FR" dirty="0" smtClean="0">
                <a:sym typeface="Symbol"/>
              </a:rPr>
              <a:t> </a:t>
            </a:r>
            <a:r>
              <a:rPr lang="fr-FR" dirty="0" err="1" smtClean="0">
                <a:sym typeface="Symbol"/>
              </a:rPr>
              <a:t>available</a:t>
            </a:r>
            <a:r>
              <a:rPr lang="fr-FR" dirty="0" smtClean="0">
                <a:sym typeface="Symbol"/>
              </a:rPr>
              <a:t> by a simple clic on the </a:t>
            </a:r>
            <a:r>
              <a:rPr lang="fr-FR" dirty="0" err="1" smtClean="0">
                <a:sym typeface="Symbol"/>
              </a:rPr>
              <a:t>red</a:t>
            </a:r>
            <a:r>
              <a:rPr lang="fr-FR" dirty="0" smtClean="0">
                <a:sym typeface="Symbol"/>
              </a:rPr>
              <a:t> </a:t>
            </a:r>
            <a:r>
              <a:rPr lang="fr-FR" dirty="0" err="1" smtClean="0">
                <a:sym typeface="Symbol"/>
              </a:rPr>
              <a:t>symbol</a:t>
            </a:r>
            <a:r>
              <a:rPr lang="fr-FR" dirty="0" smtClean="0">
                <a:sym typeface="Symbol"/>
              </a:rPr>
              <a:t> ; </a:t>
            </a:r>
            <a:r>
              <a:rPr lang="fr-FR" dirty="0" err="1" smtClean="0">
                <a:sym typeface="Symbol"/>
              </a:rPr>
              <a:t>here</a:t>
            </a:r>
            <a:r>
              <a:rPr lang="fr-FR" dirty="0" smtClean="0">
                <a:sym typeface="Symbol"/>
              </a:rPr>
              <a:t> « </a:t>
            </a:r>
            <a:r>
              <a:rPr lang="fr-FR" dirty="0" err="1" smtClean="0">
                <a:sym typeface="Symbol"/>
              </a:rPr>
              <a:t>triclosan</a:t>
            </a:r>
            <a:r>
              <a:rPr lang="fr-FR" dirty="0" smtClean="0">
                <a:sym typeface="Symbol"/>
              </a:rPr>
              <a:t> » </a:t>
            </a:r>
            <a:r>
              <a:rPr lang="fr-FR" dirty="0" err="1" smtClean="0">
                <a:sym typeface="Symbol"/>
              </a:rPr>
              <a:t>is</a:t>
            </a:r>
            <a:r>
              <a:rPr lang="fr-FR" dirty="0" smtClean="0">
                <a:sym typeface="Symbol"/>
              </a:rPr>
              <a:t> the </a:t>
            </a:r>
            <a:r>
              <a:rPr lang="fr-FR" dirty="0" err="1" smtClean="0">
                <a:sym typeface="Symbol"/>
              </a:rPr>
              <a:t>ennemy</a:t>
            </a:r>
            <a:r>
              <a:rPr lang="fr-FR" dirty="0" smtClean="0">
                <a:sym typeface="Symbol"/>
              </a:rPr>
              <a:t>.</a:t>
            </a:r>
            <a:endParaRPr lang="fr-FR" dirty="0"/>
          </a:p>
        </p:txBody>
      </p:sp>
      <p:sp>
        <p:nvSpPr>
          <p:cNvPr id="12" name="Rectangle 11"/>
          <p:cNvSpPr/>
          <p:nvPr/>
        </p:nvSpPr>
        <p:spPr>
          <a:xfrm>
            <a:off x="717970" y="6091555"/>
            <a:ext cx="7840488" cy="369332"/>
          </a:xfrm>
          <a:prstGeom prst="rect">
            <a:avLst/>
          </a:prstGeom>
        </p:spPr>
        <p:txBody>
          <a:bodyPr wrap="square">
            <a:spAutoFit/>
          </a:bodyPr>
          <a:lstStyle/>
          <a:p>
            <a:r>
              <a:rPr lang="fr-FR" b="1" dirty="0"/>
              <a:t>3</a:t>
            </a:r>
            <a:r>
              <a:rPr lang="fr-FR" dirty="0" smtClean="0"/>
              <a:t> </a:t>
            </a:r>
            <a:r>
              <a:rPr lang="fr-FR" dirty="0" smtClean="0">
                <a:sym typeface="Symbol"/>
              </a:rPr>
              <a:t></a:t>
            </a:r>
            <a:r>
              <a:rPr lang="fr-FR" dirty="0">
                <a:sym typeface="Symbol"/>
              </a:rPr>
              <a:t> </a:t>
            </a:r>
            <a:r>
              <a:rPr lang="fr-FR" dirty="0" smtClean="0">
                <a:sym typeface="Symbol"/>
              </a:rPr>
              <a:t>You clic on the substance and </a:t>
            </a:r>
            <a:r>
              <a:rPr lang="fr-FR" dirty="0" err="1" smtClean="0">
                <a:sym typeface="Symbol"/>
              </a:rPr>
              <a:t>you</a:t>
            </a:r>
            <a:r>
              <a:rPr lang="fr-FR" dirty="0" smtClean="0">
                <a:sym typeface="Symbol"/>
              </a:rPr>
              <a:t> </a:t>
            </a:r>
            <a:r>
              <a:rPr lang="fr-FR" dirty="0" err="1" smtClean="0">
                <a:sym typeface="Symbol"/>
              </a:rPr>
              <a:t>get</a:t>
            </a:r>
            <a:r>
              <a:rPr lang="fr-FR" dirty="0" smtClean="0">
                <a:sym typeface="Symbol"/>
              </a:rPr>
              <a:t> an </a:t>
            </a:r>
            <a:r>
              <a:rPr lang="fr-FR" dirty="0" err="1" smtClean="0">
                <a:sym typeface="Symbol"/>
              </a:rPr>
              <a:t>explanation</a:t>
            </a:r>
            <a:r>
              <a:rPr lang="fr-FR" dirty="0" smtClean="0">
                <a:sym typeface="Symbol"/>
              </a:rPr>
              <a:t> of </a:t>
            </a:r>
            <a:r>
              <a:rPr lang="fr-FR" dirty="0" err="1" smtClean="0">
                <a:sym typeface="Symbol"/>
              </a:rPr>
              <a:t>its</a:t>
            </a:r>
            <a:r>
              <a:rPr lang="fr-FR" dirty="0" smtClean="0">
                <a:sym typeface="Symbol"/>
              </a:rPr>
              <a:t> </a:t>
            </a:r>
            <a:r>
              <a:rPr lang="fr-FR" dirty="0" err="1" smtClean="0">
                <a:sym typeface="Symbol"/>
              </a:rPr>
              <a:t>nocivity</a:t>
            </a:r>
            <a:r>
              <a:rPr lang="fr-FR" dirty="0" smtClean="0">
                <a:sym typeface="Symbol"/>
              </a:rPr>
              <a:t>.</a:t>
            </a:r>
            <a:endParaRPr lang="fr-FR" dirty="0"/>
          </a:p>
        </p:txBody>
      </p:sp>
    </p:spTree>
    <p:extLst>
      <p:ext uri="{BB962C8B-B14F-4D97-AF65-F5344CB8AC3E}">
        <p14:creationId xmlns:p14="http://schemas.microsoft.com/office/powerpoint/2010/main" val="24335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713" y="4941168"/>
            <a:ext cx="8064896" cy="720080"/>
          </a:xfrm>
        </p:spPr>
        <p:txBody>
          <a:bodyPr>
            <a:normAutofit fontScale="90000"/>
          </a:bodyPr>
          <a:lstStyle/>
          <a:p>
            <a:pPr algn="l"/>
            <a:r>
              <a:rPr lang="fr-FR" sz="2000" dirty="0" smtClean="0"/>
              <a:t>- A clic on « produits sans risque » and the </a:t>
            </a:r>
            <a:r>
              <a:rPr lang="fr-FR" sz="2000" dirty="0" err="1" smtClean="0"/>
              <a:t>app</a:t>
            </a:r>
            <a:r>
              <a:rPr lang="fr-FR" sz="2000" dirty="0" smtClean="0"/>
              <a:t> </a:t>
            </a:r>
            <a:r>
              <a:rPr lang="fr-FR" sz="2000" dirty="0" err="1" smtClean="0"/>
              <a:t>provides</a:t>
            </a:r>
            <a:r>
              <a:rPr lang="fr-FR" sz="2000" dirty="0"/>
              <a:t> a</a:t>
            </a:r>
            <a:r>
              <a:rPr lang="fr-FR" sz="2000" dirty="0" smtClean="0"/>
              <a:t> positive </a:t>
            </a:r>
            <a:r>
              <a:rPr lang="fr-FR" sz="2000" dirty="0" err="1" smtClean="0"/>
              <a:t>list</a:t>
            </a:r>
            <a:r>
              <a:rPr lang="fr-FR" sz="2000" dirty="0" smtClean="0"/>
              <a:t> of </a:t>
            </a:r>
            <a:r>
              <a:rPr lang="fr-FR" sz="2000" dirty="0" err="1" smtClean="0"/>
              <a:t>products</a:t>
            </a:r>
            <a:r>
              <a:rPr lang="fr-FR" sz="2000" dirty="0" smtClean="0"/>
              <a:t>, free of </a:t>
            </a:r>
            <a:r>
              <a:rPr lang="fr-FR" sz="2000" dirty="0" err="1" smtClean="0"/>
              <a:t>unwanted</a:t>
            </a:r>
            <a:r>
              <a:rPr lang="fr-FR" sz="2000" dirty="0" smtClean="0"/>
              <a:t> substances. </a:t>
            </a:r>
            <a:br>
              <a:rPr lang="fr-FR" sz="2000" dirty="0" smtClean="0"/>
            </a:br>
            <a:endParaRPr lang="fr-FR" sz="1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286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619944" y="250329"/>
            <a:ext cx="8056512" cy="730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err="1" smtClean="0"/>
              <a:t>What</a:t>
            </a:r>
            <a:r>
              <a:rPr lang="fr-FR" sz="4000" dirty="0" smtClean="0"/>
              <a:t> </a:t>
            </a:r>
            <a:r>
              <a:rPr lang="fr-FR" sz="4000" dirty="0" err="1" smtClean="0"/>
              <a:t>does</a:t>
            </a:r>
            <a:r>
              <a:rPr lang="fr-FR" sz="4000" dirty="0" smtClean="0"/>
              <a:t> </a:t>
            </a:r>
            <a:r>
              <a:rPr lang="fr-FR" sz="4000" dirty="0" err="1" smtClean="0"/>
              <a:t>it</a:t>
            </a:r>
            <a:r>
              <a:rPr lang="fr-FR" sz="4000" dirty="0" smtClean="0"/>
              <a:t> look </a:t>
            </a:r>
            <a:r>
              <a:rPr lang="fr-FR" sz="4000" dirty="0" err="1" smtClean="0"/>
              <a:t>like</a:t>
            </a:r>
            <a:r>
              <a:rPr lang="fr-FR" sz="4000" dirty="0" smtClean="0"/>
              <a:t>? (2) </a:t>
            </a:r>
            <a:endParaRPr lang="fr-FR" sz="4000" dirty="0"/>
          </a:p>
        </p:txBody>
      </p:sp>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59632" y="1175644"/>
            <a:ext cx="2016224" cy="34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0677" y="1196752"/>
            <a:ext cx="2018003" cy="346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txBox="1">
            <a:spLocks/>
          </p:cNvSpPr>
          <p:nvPr/>
        </p:nvSpPr>
        <p:spPr>
          <a:xfrm>
            <a:off x="379645" y="5589240"/>
            <a:ext cx="8064896" cy="108012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 Initial </a:t>
            </a:r>
            <a:r>
              <a:rPr lang="fr-FR" sz="2000" dirty="0" err="1" smtClean="0"/>
              <a:t>development</a:t>
            </a:r>
            <a:r>
              <a:rPr lang="fr-FR" sz="2000" dirty="0" smtClean="0"/>
              <a:t> of the </a:t>
            </a:r>
            <a:r>
              <a:rPr lang="fr-FR" sz="2000" dirty="0" err="1" smtClean="0"/>
              <a:t>app</a:t>
            </a:r>
            <a:r>
              <a:rPr lang="fr-FR" sz="2000" dirty="0" smtClean="0"/>
              <a:t> </a:t>
            </a:r>
            <a:r>
              <a:rPr lang="fr-FR" sz="2000" dirty="0" err="1" smtClean="0"/>
              <a:t>allows</a:t>
            </a:r>
            <a:r>
              <a:rPr lang="fr-FR" sz="2000" dirty="0" smtClean="0"/>
              <a:t> the </a:t>
            </a:r>
            <a:r>
              <a:rPr lang="fr-FR" sz="2000" dirty="0" err="1" smtClean="0"/>
              <a:t>presence</a:t>
            </a:r>
            <a:r>
              <a:rPr lang="fr-FR" sz="2000" dirty="0" smtClean="0"/>
              <a:t> of </a:t>
            </a:r>
            <a:r>
              <a:rPr lang="fr-FR" sz="2000" dirty="0" err="1" smtClean="0"/>
              <a:t>allergens</a:t>
            </a:r>
            <a:r>
              <a:rPr lang="fr-FR" sz="2000" dirty="0" smtClean="0"/>
              <a:t>* in the group of good </a:t>
            </a:r>
            <a:r>
              <a:rPr lang="fr-FR" sz="2000" dirty="0" err="1" smtClean="0"/>
              <a:t>products</a:t>
            </a:r>
            <a:r>
              <a:rPr lang="fr-FR" sz="2000" dirty="0" smtClean="0"/>
              <a:t/>
            </a:r>
            <a:br>
              <a:rPr lang="fr-FR" sz="2000" dirty="0" smtClean="0"/>
            </a:br>
            <a:r>
              <a:rPr lang="fr-FR" sz="2000" dirty="0" smtClean="0"/>
              <a:t>* </a:t>
            </a:r>
            <a:r>
              <a:rPr lang="fr-FR" sz="1700" dirty="0" smtClean="0"/>
              <a:t>the </a:t>
            </a:r>
            <a:r>
              <a:rPr lang="fr-FR" sz="1700" dirty="0" err="1" smtClean="0"/>
              <a:t>ones</a:t>
            </a:r>
            <a:r>
              <a:rPr lang="fr-FR" sz="1700" dirty="0" smtClean="0"/>
              <a:t> </a:t>
            </a:r>
            <a:r>
              <a:rPr lang="fr-FR" sz="1700" dirty="0" err="1" smtClean="0"/>
              <a:t>coming</a:t>
            </a:r>
            <a:r>
              <a:rPr lang="fr-FR" sz="1700" dirty="0" smtClean="0"/>
              <a:t> </a:t>
            </a:r>
            <a:r>
              <a:rPr lang="fr-FR" sz="1700" dirty="0" err="1" smtClean="0"/>
              <a:t>from</a:t>
            </a:r>
            <a:r>
              <a:rPr lang="fr-FR" sz="1700" dirty="0" smtClean="0"/>
              <a:t> </a:t>
            </a:r>
            <a:r>
              <a:rPr lang="fr-FR" sz="1700" dirty="0" err="1" smtClean="0"/>
              <a:t>perfumes</a:t>
            </a:r>
            <a:r>
              <a:rPr lang="fr-FR" sz="1700" dirty="0" smtClean="0"/>
              <a:t>, 26 </a:t>
            </a:r>
            <a:r>
              <a:rPr lang="fr-FR" sz="1700" dirty="0" err="1" smtClean="0"/>
              <a:t>allergens</a:t>
            </a:r>
            <a:r>
              <a:rPr lang="fr-FR" sz="1700" dirty="0" smtClean="0"/>
              <a:t> to </a:t>
            </a:r>
            <a:r>
              <a:rPr lang="fr-FR" sz="1700" dirty="0" err="1" smtClean="0"/>
              <a:t>be</a:t>
            </a:r>
            <a:r>
              <a:rPr lang="fr-FR" sz="1700" dirty="0" smtClean="0"/>
              <a:t> </a:t>
            </a:r>
            <a:r>
              <a:rPr lang="fr-FR" sz="1700" dirty="0" err="1" smtClean="0"/>
              <a:t>declared</a:t>
            </a:r>
            <a:r>
              <a:rPr lang="fr-FR" sz="1700" dirty="0" smtClean="0"/>
              <a:t> on the labelling </a:t>
            </a:r>
            <a:r>
              <a:rPr lang="fr-FR" sz="1700" dirty="0" err="1" smtClean="0"/>
              <a:t>when</a:t>
            </a:r>
            <a:r>
              <a:rPr lang="fr-FR" sz="1700" dirty="0" smtClean="0"/>
              <a:t> </a:t>
            </a:r>
            <a:r>
              <a:rPr lang="fr-FR" sz="1700" dirty="0" err="1" smtClean="0"/>
              <a:t>present</a:t>
            </a:r>
            <a:r>
              <a:rPr lang="fr-FR" sz="1700" dirty="0" smtClean="0"/>
              <a:t>  </a:t>
            </a:r>
            <a:r>
              <a:rPr lang="fr-FR" sz="1700" dirty="0" err="1" smtClean="0"/>
              <a:t>above</a:t>
            </a:r>
            <a:r>
              <a:rPr lang="fr-FR" sz="1700" dirty="0" smtClean="0"/>
              <a:t> a certain </a:t>
            </a:r>
            <a:r>
              <a:rPr lang="fr-FR" sz="1700" dirty="0" err="1" smtClean="0"/>
              <a:t>amount</a:t>
            </a:r>
            <a:endParaRPr lang="fr-FR" sz="1300" dirty="0"/>
          </a:p>
        </p:txBody>
      </p:sp>
    </p:spTree>
    <p:extLst>
      <p:ext uri="{BB962C8B-B14F-4D97-AF65-F5344CB8AC3E}">
        <p14:creationId xmlns:p14="http://schemas.microsoft.com/office/powerpoint/2010/main" val="8629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Figures / </a:t>
            </a:r>
            <a:r>
              <a:rPr lang="fr-FR" dirty="0" err="1" smtClean="0"/>
              <a:t>Success</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endParaRPr lang="fr-FR" dirty="0"/>
          </a:p>
          <a:p>
            <a:r>
              <a:rPr lang="fr-FR" b="1" dirty="0" err="1"/>
              <a:t>D</a:t>
            </a:r>
            <a:r>
              <a:rPr lang="fr-FR" b="1" dirty="0" err="1" smtClean="0"/>
              <a:t>ownloads</a:t>
            </a:r>
            <a:r>
              <a:rPr lang="fr-FR" dirty="0" smtClean="0"/>
              <a:t> </a:t>
            </a:r>
            <a:r>
              <a:rPr lang="fr-FR" b="1" dirty="0" smtClean="0">
                <a:solidFill>
                  <a:srgbClr val="7030A0"/>
                </a:solidFill>
              </a:rPr>
              <a:t>793 </a:t>
            </a:r>
            <a:r>
              <a:rPr lang="fr-FR" b="1" dirty="0">
                <a:solidFill>
                  <a:srgbClr val="7030A0"/>
                </a:solidFill>
              </a:rPr>
              <a:t>000 </a:t>
            </a:r>
            <a:r>
              <a:rPr lang="fr-FR" dirty="0" smtClean="0"/>
              <a:t>in </a:t>
            </a:r>
            <a:r>
              <a:rPr lang="fr-FR" u="sng" dirty="0"/>
              <a:t>Sept 2019</a:t>
            </a:r>
            <a:r>
              <a:rPr lang="fr-FR" dirty="0"/>
              <a:t> (483 </a:t>
            </a:r>
            <a:r>
              <a:rPr lang="fr-FR" dirty="0" smtClean="0"/>
              <a:t>000 iOS</a:t>
            </a:r>
            <a:r>
              <a:rPr lang="fr-FR" dirty="0"/>
              <a:t>, 310 000 Android</a:t>
            </a:r>
            <a:r>
              <a:rPr lang="fr-FR" dirty="0" smtClean="0"/>
              <a:t>)  </a:t>
            </a:r>
            <a:r>
              <a:rPr lang="fr-FR" dirty="0" err="1" smtClean="0"/>
              <a:t>compared</a:t>
            </a:r>
            <a:r>
              <a:rPr lang="fr-FR" dirty="0" smtClean="0"/>
              <a:t> to </a:t>
            </a:r>
            <a:r>
              <a:rPr lang="fr-FR" dirty="0" smtClean="0">
                <a:sym typeface="Symbol"/>
              </a:rPr>
              <a:t> </a:t>
            </a:r>
            <a:r>
              <a:rPr lang="fr-FR" dirty="0" smtClean="0"/>
              <a:t>300 </a:t>
            </a:r>
            <a:r>
              <a:rPr lang="fr-FR" dirty="0"/>
              <a:t>000 </a:t>
            </a:r>
            <a:r>
              <a:rPr lang="fr-FR" dirty="0" smtClean="0"/>
              <a:t>in April 2018</a:t>
            </a:r>
          </a:p>
          <a:p>
            <a:r>
              <a:rPr lang="fr-FR" b="1" dirty="0" err="1" smtClean="0"/>
              <a:t>Database</a:t>
            </a:r>
            <a:r>
              <a:rPr lang="fr-FR" dirty="0" smtClean="0"/>
              <a:t>: </a:t>
            </a:r>
            <a:r>
              <a:rPr lang="fr-FR" dirty="0" err="1" smtClean="0"/>
              <a:t>Nearly</a:t>
            </a:r>
            <a:r>
              <a:rPr lang="fr-FR" dirty="0" smtClean="0"/>
              <a:t> </a:t>
            </a:r>
            <a:r>
              <a:rPr lang="fr-FR" b="1" dirty="0">
                <a:solidFill>
                  <a:srgbClr val="7030A0"/>
                </a:solidFill>
              </a:rPr>
              <a:t>123 000 </a:t>
            </a:r>
            <a:r>
              <a:rPr lang="fr-FR" dirty="0" err="1" smtClean="0"/>
              <a:t>products</a:t>
            </a:r>
            <a:r>
              <a:rPr lang="fr-FR" dirty="0" smtClean="0"/>
              <a:t> </a:t>
            </a:r>
            <a:r>
              <a:rPr lang="fr-FR" dirty="0" err="1" smtClean="0"/>
              <a:t>today</a:t>
            </a:r>
            <a:r>
              <a:rPr lang="fr-FR" dirty="0" smtClean="0"/>
              <a:t> </a:t>
            </a:r>
            <a:r>
              <a:rPr lang="fr-FR" dirty="0" err="1"/>
              <a:t>compared</a:t>
            </a:r>
            <a:r>
              <a:rPr lang="fr-FR" dirty="0"/>
              <a:t> </a:t>
            </a:r>
            <a:r>
              <a:rPr lang="fr-FR" dirty="0" smtClean="0"/>
              <a:t>to     48 000 in </a:t>
            </a:r>
            <a:r>
              <a:rPr lang="fr-FR" dirty="0"/>
              <a:t>April </a:t>
            </a:r>
            <a:r>
              <a:rPr lang="fr-FR" dirty="0" smtClean="0"/>
              <a:t>2018 and to 6000 </a:t>
            </a:r>
            <a:r>
              <a:rPr lang="fr-FR" dirty="0" err="1" smtClean="0"/>
              <a:t>cosmetics</a:t>
            </a:r>
            <a:r>
              <a:rPr lang="fr-FR" dirty="0" smtClean="0"/>
              <a:t> at the </a:t>
            </a:r>
            <a:r>
              <a:rPr lang="fr-FR" dirty="0" err="1" smtClean="0"/>
              <a:t>launch</a:t>
            </a:r>
            <a:r>
              <a:rPr lang="fr-FR" dirty="0" smtClean="0"/>
              <a:t> of the </a:t>
            </a:r>
            <a:r>
              <a:rPr lang="fr-FR" dirty="0" err="1" smtClean="0"/>
              <a:t>app</a:t>
            </a:r>
            <a:r>
              <a:rPr lang="fr-FR" dirty="0"/>
              <a:t> </a:t>
            </a:r>
            <a:endParaRPr lang="fr-FR" dirty="0" smtClean="0"/>
          </a:p>
          <a:p>
            <a:r>
              <a:rPr lang="fr-FR" dirty="0" smtClean="0"/>
              <a:t>Google Play score : 4,5/5 (10 000 scores)</a:t>
            </a:r>
          </a:p>
          <a:p>
            <a:r>
              <a:rPr lang="fr-FR" dirty="0" smtClean="0"/>
              <a:t>App store score : 4,6/5 </a:t>
            </a:r>
            <a:r>
              <a:rPr lang="fr-FR" dirty="0"/>
              <a:t>(</a:t>
            </a:r>
            <a:r>
              <a:rPr lang="fr-FR" dirty="0" smtClean="0"/>
              <a:t>11 300 scores) </a:t>
            </a:r>
          </a:p>
          <a:p>
            <a:r>
              <a:rPr lang="fr-FR" dirty="0" smtClean="0"/>
              <a:t>On the 5 first </a:t>
            </a:r>
            <a:r>
              <a:rPr lang="fr-FR" dirty="0" err="1" smtClean="0"/>
              <a:t>weeks</a:t>
            </a:r>
            <a:r>
              <a:rPr lang="fr-FR" dirty="0" smtClean="0"/>
              <a:t> </a:t>
            </a:r>
            <a:r>
              <a:rPr lang="fr-FR" dirty="0" err="1" smtClean="0"/>
              <a:t>after</a:t>
            </a:r>
            <a:r>
              <a:rPr lang="fr-FR" dirty="0" smtClean="0"/>
              <a:t> the official communication of the 12th March: the </a:t>
            </a:r>
            <a:r>
              <a:rPr lang="fr-FR" dirty="0" err="1" smtClean="0"/>
              <a:t>app</a:t>
            </a:r>
            <a:r>
              <a:rPr lang="fr-FR" dirty="0" smtClean="0"/>
              <a:t> </a:t>
            </a:r>
            <a:r>
              <a:rPr lang="fr-FR" dirty="0" err="1" smtClean="0"/>
              <a:t>generates</a:t>
            </a:r>
            <a:r>
              <a:rPr lang="fr-FR" dirty="0" smtClean="0"/>
              <a:t> a trafic of </a:t>
            </a:r>
            <a:r>
              <a:rPr lang="fr-FR" b="1" dirty="0" smtClean="0">
                <a:solidFill>
                  <a:srgbClr val="7030A0"/>
                </a:solidFill>
              </a:rPr>
              <a:t>1.4 millions </a:t>
            </a:r>
            <a:r>
              <a:rPr lang="fr-FR" b="1" dirty="0" err="1" smtClean="0">
                <a:solidFill>
                  <a:srgbClr val="7030A0"/>
                </a:solidFill>
              </a:rPr>
              <a:t>visits</a:t>
            </a:r>
            <a:r>
              <a:rPr lang="fr-FR" b="1" dirty="0" smtClean="0">
                <a:solidFill>
                  <a:srgbClr val="7030A0"/>
                </a:solidFill>
              </a:rPr>
              <a:t> </a:t>
            </a:r>
          </a:p>
          <a:p>
            <a:r>
              <a:rPr lang="fr-FR" dirty="0" smtClean="0"/>
              <a:t>Public </a:t>
            </a:r>
            <a:r>
              <a:rPr lang="fr-FR" dirty="0" err="1" smtClean="0"/>
              <a:t>authorities’interest</a:t>
            </a:r>
            <a:r>
              <a:rPr lang="fr-FR" dirty="0" smtClean="0"/>
              <a:t>: ECHA  (« exports » of the DB on </a:t>
            </a:r>
            <a:r>
              <a:rPr lang="fr-FR" dirty="0" err="1" smtClean="0"/>
              <a:t>siloxanes</a:t>
            </a:r>
            <a:r>
              <a:rPr lang="fr-FR" dirty="0" smtClean="0"/>
              <a:t> and </a:t>
            </a:r>
            <a:r>
              <a:rPr lang="fr-FR" dirty="0" err="1" smtClean="0"/>
              <a:t>microplastics</a:t>
            </a:r>
            <a:r>
              <a:rPr lang="fr-FR" dirty="0"/>
              <a:t> </a:t>
            </a:r>
            <a:r>
              <a:rPr lang="fr-FR" dirty="0" smtClean="0"/>
              <a:t>for </a:t>
            </a:r>
            <a:r>
              <a:rPr lang="fr-FR" dirty="0" err="1" smtClean="0"/>
              <a:t>preparation</a:t>
            </a:r>
            <a:r>
              <a:rPr lang="fr-FR" dirty="0" smtClean="0"/>
              <a:t> of restriction dossiers)</a:t>
            </a:r>
            <a:endParaRPr lang="fr-F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2656"/>
            <a:ext cx="828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995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558</Words>
  <Application>Microsoft Office PowerPoint</Application>
  <PresentationFormat>On-screen Show (4:3)</PresentationFormat>
  <Paragraphs>93</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Symbol</vt:lpstr>
      <vt:lpstr>TimesNewRoman,Bold</vt:lpstr>
      <vt:lpstr>Wingdings</vt:lpstr>
      <vt:lpstr>Thème Office</vt:lpstr>
      <vt:lpstr>Undesirable substances in cosmetics “QuelCosmetic”, an app to make easy choices</vt:lpstr>
      <vt:lpstr>WHY THIS PROJECT?</vt:lpstr>
      <vt:lpstr>Where do we come from?</vt:lpstr>
      <vt:lpstr>PowerPoint Presentation</vt:lpstr>
      <vt:lpstr> One year after – UPDATE 2017 </vt:lpstr>
      <vt:lpstr>2018 - Launch of QuelCosmetic</vt:lpstr>
      <vt:lpstr>1 E.g., here the risk associated to the use of the product is « significant » for babies and pregnant women.</vt:lpstr>
      <vt:lpstr>- A clic on « produits sans risque » and the app provides a positive list of products, free of unwanted substances.  </vt:lpstr>
      <vt:lpstr>Figures / Success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Disruptors</dc:title>
  <dc:creator>Karine De Crescenzo</dc:creator>
  <cp:lastModifiedBy>FIDANIDIS Litsa (JUST)</cp:lastModifiedBy>
  <cp:revision>100</cp:revision>
  <cp:lastPrinted>2018-10-04T07:55:19Z</cp:lastPrinted>
  <dcterms:created xsi:type="dcterms:W3CDTF">2017-04-27T13:39:46Z</dcterms:created>
  <dcterms:modified xsi:type="dcterms:W3CDTF">2018-10-18T12:24:39Z</dcterms:modified>
</cp:coreProperties>
</file>